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4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  <p:sldMasterId id="2147483705" r:id="rId4"/>
  </p:sldMasterIdLst>
  <p:notesMasterIdLst>
    <p:notesMasterId r:id="rId12"/>
  </p:notesMasterIdLst>
  <p:handoutMasterIdLst>
    <p:handoutMasterId r:id="rId13"/>
  </p:handoutMasterIdLst>
  <p:sldIdLst>
    <p:sldId id="346" r:id="rId5"/>
    <p:sldId id="344" r:id="rId6"/>
    <p:sldId id="345" r:id="rId7"/>
    <p:sldId id="333" r:id="rId8"/>
    <p:sldId id="334" r:id="rId9"/>
    <p:sldId id="335" r:id="rId10"/>
    <p:sldId id="336" r:id="rId11"/>
  </p:sldIdLst>
  <p:sldSz cx="9144000" cy="6858000" type="screen4x3"/>
  <p:notesSz cx="7099300" cy="10234613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E5FC"/>
    <a:srgbClr val="BDFCCF"/>
    <a:srgbClr val="F6FCBD"/>
    <a:srgbClr val="FF9933"/>
    <a:srgbClr val="186C24"/>
    <a:srgbClr val="333398"/>
    <a:srgbClr val="323297"/>
    <a:srgbClr val="DC002E"/>
    <a:srgbClr val="777777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1F89A4-F7DF-9AEF-F070-4A47006E0B31}" v="1366" dt="2026-07-13T13:16:31.113"/>
    <p1510:client id="{6A661DA6-8558-521A-9EB1-17FE53856756}" v="318" dt="2026-07-13T07:43:02.946"/>
    <p1510:client id="{9D8B737B-BE66-340C-5D83-E1887F520E64}" v="7" dt="2026-07-13T09:15:55.4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29" autoAdjust="0"/>
  </p:normalViewPr>
  <p:slideViewPr>
    <p:cSldViewPr>
      <p:cViewPr>
        <p:scale>
          <a:sx n="80" d="100"/>
          <a:sy n="80" d="100"/>
        </p:scale>
        <p:origin x="1440" y="-8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Formato%20slides%20da%20utilizzo%204_LineMarker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Formato%20slides%20da%20utilizzo%204_LineMarker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Formato%20slides%20da%20utilizzo%204_LineMarker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Formato%20slides%20da%20utilizzo%204_LineMarker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Formato%20slides%20da%20utilizzo%204_LineMarkers%20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Formato%20slides%20da%20utilizzo%204_LineMarker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Formato%20slides%20da%20utilizzo%204_LineMarkers%20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Formato%20slides%20da%20utilizzo%204_LineMarkers%20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Formato%20slides%20da%20utilizzo_LineMarkers%20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Formato%20slides%20da%20utilizzo%204_LineMarker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Sintesi%20monitoraggio%20servizi%20integrati_ColumnClustered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bs-my.sharepoint.com/personal/mredaschi_comune_brescia_it/Documents/Formato%20slides%20da%20utilizzo%204_LineMarker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Funzionamento del servizio su suolo pubblico</a:t>
            </a:r>
          </a:p>
        </c:rich>
      </c:tx>
      <c:layout>
        <c:manualLayout>
          <c:xMode val="edge"/>
          <c:yMode val="edge"/>
          <c:x val="0.2865251757318771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Funzionamento ascensori</c:v>
          </c:tx>
          <c:spPr>
            <a:ln w="28575" cap="rnd">
              <a:solidFill>
                <a:srgbClr val="186C2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186C24"/>
              </a:solidFill>
              <a:ln w="9525">
                <a:solidFill>
                  <a:srgbClr val="186C24"/>
                </a:solidFill>
                <a:prstDash val="solid"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99,40%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AE9-4C0B-BF6F-71665CF4D4F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99,40%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AE9-4C0B-BF6F-71665CF4D4F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99,50%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AE9-4C0B-BF6F-71665CF4D4F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99,30%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AE9-4C0B-BF6F-71665CF4D4F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99,45%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BAE9-4C0B-BF6F-71665CF4D4F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99,40%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AE9-4C0B-BF6F-71665CF4D4F8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99,50%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AE9-4C0B-BF6F-71665CF4D4F8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99,40%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AE9-4C0B-BF6F-71665CF4D4F8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99,50%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BAE9-4C0B-BF6F-71665CF4D4F8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99,50%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BAE9-4C0B-BF6F-71665CF4D4F8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99,30%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BAE9-4C0B-BF6F-71665CF4D4F8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99,40%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BAE9-4C0B-BF6F-71665CF4D4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Sheet1!$B$2:$B$13</c:f>
              <c:numCache>
                <c:formatCode>0.00</c:formatCode>
                <c:ptCount val="12"/>
                <c:pt idx="0">
                  <c:v>99.4</c:v>
                </c:pt>
                <c:pt idx="1">
                  <c:v>99.4</c:v>
                </c:pt>
                <c:pt idx="2">
                  <c:v>99.5</c:v>
                </c:pt>
                <c:pt idx="3">
                  <c:v>99.3</c:v>
                </c:pt>
                <c:pt idx="4" formatCode="General">
                  <c:v>99.45</c:v>
                </c:pt>
                <c:pt idx="5">
                  <c:v>99.4</c:v>
                </c:pt>
                <c:pt idx="6">
                  <c:v>99.5</c:v>
                </c:pt>
                <c:pt idx="7">
                  <c:v>99.4</c:v>
                </c:pt>
                <c:pt idx="8">
                  <c:v>99.5</c:v>
                </c:pt>
                <c:pt idx="9">
                  <c:v>99.5</c:v>
                </c:pt>
                <c:pt idx="10">
                  <c:v>99.3</c:v>
                </c:pt>
                <c:pt idx="11">
                  <c:v>99.4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29B8-4EAA-9A9E-6BA0190A9264}"/>
            </c:ext>
          </c:extLst>
        </c:ser>
        <c:ser>
          <c:idx val="2"/>
          <c:order val="1"/>
          <c:tx>
            <c:v>Soglia minima funzionamento ascensori prevista da contratto </c:v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olid"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90</c:v>
                </c:pt>
                <c:pt idx="1">
                  <c:v>90</c:v>
                </c:pt>
                <c:pt idx="2">
                  <c:v>90</c:v>
                </c:pt>
                <c:pt idx="3">
                  <c:v>90</c:v>
                </c:pt>
                <c:pt idx="4">
                  <c:v>90</c:v>
                </c:pt>
                <c:pt idx="5">
                  <c:v>90</c:v>
                </c:pt>
                <c:pt idx="6">
                  <c:v>90</c:v>
                </c:pt>
                <c:pt idx="7">
                  <c:v>90</c:v>
                </c:pt>
                <c:pt idx="8">
                  <c:v>90</c:v>
                </c:pt>
                <c:pt idx="9">
                  <c:v>90</c:v>
                </c:pt>
                <c:pt idx="10">
                  <c:v>90</c:v>
                </c:pt>
                <c:pt idx="11">
                  <c:v>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29B8-4EAA-9A9E-6BA0190A92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3792208"/>
        <c:axId val="1583789808"/>
      </c:lineChart>
      <c:catAx>
        <c:axId val="1583792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789808"/>
        <c:crosses val="autoZero"/>
        <c:auto val="1"/>
        <c:lblAlgn val="ctr"/>
        <c:lblOffset val="100"/>
        <c:noMultiLvlLbl val="0"/>
      </c:catAx>
      <c:valAx>
        <c:axId val="1583789808"/>
        <c:scaling>
          <c:orientation val="minMax"/>
          <c:max val="100"/>
          <c:min val="8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Valore in percentuale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out"/>
        <c:tickLblPos val="nextTo"/>
        <c:spPr>
          <a:noFill/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79220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Funzionamento del servizio di car sharing</a:t>
            </a:r>
          </a:p>
        </c:rich>
      </c:tx>
      <c:layout>
        <c:manualLayout>
          <c:xMode val="edge"/>
          <c:yMode val="edge"/>
          <c:x val="0.3022540649737857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Funzionamento ascensori</c:v>
          </c:tx>
          <c:spPr>
            <a:ln w="28575" cap="rnd">
              <a:solidFill>
                <a:srgbClr val="186C2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186C24"/>
              </a:solidFill>
              <a:ln w="9525">
                <a:solidFill>
                  <a:srgbClr val="186C24"/>
                </a:solidFill>
                <a:prstDash val="solid"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95%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E12-4AFF-AD71-F447DA67DC6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95%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E12-4AFF-AD71-F447DA67DC6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95%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E12-4AFF-AD71-F447DA67DC6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E12-4AFF-AD71-F447DA67DC61}"/>
                </c:ext>
              </c:extLst>
            </c:dLbl>
            <c:dLbl>
              <c:idx val="4"/>
              <c:layout>
                <c:manualLayout>
                  <c:x val="-5.2201541417250419E-2"/>
                  <c:y val="-2.501481888882685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85%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E12-4AFF-AD71-F447DA67DC61}"/>
                </c:ext>
              </c:extLst>
            </c:dLbl>
            <c:dLbl>
              <c:idx val="5"/>
              <c:layout>
                <c:manualLayout>
                  <c:x val="-3.7078965786538846E-2"/>
                  <c:y val="-3.530898340644669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85%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6E12-4AFF-AD71-F447DA67DC61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95%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E12-4AFF-AD71-F447DA67DC61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95%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6E12-4AFF-AD71-F447DA67DC61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E12-4AFF-AD71-F447DA67DC61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6E12-4AFF-AD71-F447DA67DC61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6E12-4AFF-AD71-F447DA67DC61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6E12-4AFF-AD71-F447DA67DC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Sheet1!$B$2:$B$13</c:f>
              <c:numCache>
                <c:formatCode>0</c:formatCode>
                <c:ptCount val="12"/>
                <c:pt idx="0">
                  <c:v>95</c:v>
                </c:pt>
                <c:pt idx="1">
                  <c:v>95</c:v>
                </c:pt>
                <c:pt idx="2">
                  <c:v>95</c:v>
                </c:pt>
                <c:pt idx="3">
                  <c:v>100</c:v>
                </c:pt>
                <c:pt idx="4">
                  <c:v>85.2</c:v>
                </c:pt>
                <c:pt idx="5">
                  <c:v>85.2</c:v>
                </c:pt>
                <c:pt idx="6">
                  <c:v>95</c:v>
                </c:pt>
                <c:pt idx="7">
                  <c:v>95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2096-41E1-AD15-D85F8B3CB873}"/>
            </c:ext>
          </c:extLst>
        </c:ser>
        <c:ser>
          <c:idx val="2"/>
          <c:order val="1"/>
          <c:tx>
            <c:v>Soglia minima funzionamento ascensori prevista da contratto </c:v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olid"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85</c:v>
                </c:pt>
                <c:pt idx="1">
                  <c:v>85</c:v>
                </c:pt>
                <c:pt idx="2">
                  <c:v>85</c:v>
                </c:pt>
                <c:pt idx="3">
                  <c:v>85</c:v>
                </c:pt>
                <c:pt idx="4">
                  <c:v>85</c:v>
                </c:pt>
                <c:pt idx="5">
                  <c:v>85</c:v>
                </c:pt>
                <c:pt idx="6">
                  <c:v>85</c:v>
                </c:pt>
                <c:pt idx="7">
                  <c:v>85</c:v>
                </c:pt>
                <c:pt idx="8">
                  <c:v>85</c:v>
                </c:pt>
                <c:pt idx="9">
                  <c:v>85</c:v>
                </c:pt>
                <c:pt idx="10">
                  <c:v>85</c:v>
                </c:pt>
                <c:pt idx="11">
                  <c:v>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2096-41E1-AD15-D85F8B3CB8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3792208"/>
        <c:axId val="1583789808"/>
      </c:lineChart>
      <c:catAx>
        <c:axId val="1583792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789808"/>
        <c:crosses val="autoZero"/>
        <c:auto val="1"/>
        <c:lblAlgn val="ctr"/>
        <c:lblOffset val="100"/>
        <c:noMultiLvlLbl val="0"/>
      </c:catAx>
      <c:valAx>
        <c:axId val="1583789808"/>
        <c:scaling>
          <c:orientation val="minMax"/>
          <c:max val="100"/>
          <c:min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Valore in percentuale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out"/>
        <c:tickLblPos val="nextTo"/>
        <c:spPr>
          <a:noFill/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79220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Disponibilità dati mobilità per consultazione ed elaborazione</a:t>
            </a:r>
          </a:p>
        </c:rich>
      </c:tx>
      <c:layout>
        <c:manualLayout>
          <c:xMode val="edge"/>
          <c:yMode val="edge"/>
          <c:x val="0.17883968853514434"/>
          <c:y val="1.10293479078977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Funzionamento ascensori</c:v>
          </c:tx>
          <c:spPr>
            <a:ln w="28575" cap="rnd">
              <a:solidFill>
                <a:srgbClr val="186C2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186C24"/>
              </a:solidFill>
              <a:ln w="9525">
                <a:solidFill>
                  <a:srgbClr val="186C24"/>
                </a:solidFill>
                <a:prstDash val="solid"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95%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CC1-41CA-AEFC-6543FDB73C2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95%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CC1-41CA-AEFC-6543FDB73C2D}"/>
                </c:ext>
              </c:extLst>
            </c:dLbl>
            <c:dLbl>
              <c:idx val="2"/>
              <c:layout>
                <c:manualLayout>
                  <c:x val="-2.4363794608790946E-2"/>
                  <c:y val="-9.798860399188914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95%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CC1-41CA-AEFC-6543FDB73C2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CC1-41CA-AEFC-6543FDB73C2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CC1-41CA-AEFC-6543FDB73C2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CC1-41CA-AEFC-6543FDB73C2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90%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CCC1-41CA-AEFC-6543FDB73C2D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90%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CCC1-41CA-AEFC-6543FDB73C2D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95%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CCC1-41CA-AEFC-6543FDB73C2D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CCC1-41CA-AEFC-6543FDB73C2D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95%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CCC1-41CA-AEFC-6543FDB73C2D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95%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CCC1-41CA-AEFC-6543FDB73C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Sheet1!$B$2:$B$13</c:f>
              <c:numCache>
                <c:formatCode>0</c:formatCode>
                <c:ptCount val="12"/>
                <c:pt idx="0">
                  <c:v>95</c:v>
                </c:pt>
                <c:pt idx="1">
                  <c:v>95</c:v>
                </c:pt>
                <c:pt idx="2">
                  <c:v>95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90.4</c:v>
                </c:pt>
                <c:pt idx="7">
                  <c:v>90.4</c:v>
                </c:pt>
                <c:pt idx="8">
                  <c:v>95</c:v>
                </c:pt>
                <c:pt idx="9">
                  <c:v>100</c:v>
                </c:pt>
                <c:pt idx="10">
                  <c:v>95</c:v>
                </c:pt>
                <c:pt idx="11">
                  <c:v>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2F6C-474B-A1DD-F8AC4FF5EEFD}"/>
            </c:ext>
          </c:extLst>
        </c:ser>
        <c:ser>
          <c:idx val="2"/>
          <c:order val="1"/>
          <c:tx>
            <c:v>Soglia minima funzionamento ascensori prevista da contratto </c:v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olid"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90</c:v>
                </c:pt>
                <c:pt idx="1">
                  <c:v>90</c:v>
                </c:pt>
                <c:pt idx="2">
                  <c:v>90</c:v>
                </c:pt>
                <c:pt idx="3">
                  <c:v>90</c:v>
                </c:pt>
                <c:pt idx="4">
                  <c:v>90</c:v>
                </c:pt>
                <c:pt idx="5">
                  <c:v>90</c:v>
                </c:pt>
                <c:pt idx="6">
                  <c:v>90</c:v>
                </c:pt>
                <c:pt idx="7">
                  <c:v>90</c:v>
                </c:pt>
                <c:pt idx="8">
                  <c:v>90</c:v>
                </c:pt>
                <c:pt idx="9">
                  <c:v>90</c:v>
                </c:pt>
                <c:pt idx="10">
                  <c:v>90</c:v>
                </c:pt>
                <c:pt idx="11">
                  <c:v>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2F6C-474B-A1DD-F8AC4FF5EE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3792208"/>
        <c:axId val="1583789808"/>
      </c:lineChart>
      <c:catAx>
        <c:axId val="1583792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789808"/>
        <c:crosses val="autoZero"/>
        <c:auto val="1"/>
        <c:lblAlgn val="ctr"/>
        <c:lblOffset val="100"/>
        <c:noMultiLvlLbl val="0"/>
      </c:catAx>
      <c:valAx>
        <c:axId val="1583789808"/>
        <c:scaling>
          <c:orientation val="minMax"/>
          <c:max val="100"/>
          <c:min val="8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Valore in percentuale %</a:t>
                </a:r>
              </a:p>
            </c:rich>
          </c:tx>
          <c:layout>
            <c:manualLayout>
              <c:xMode val="edge"/>
              <c:yMode val="edge"/>
              <c:x val="2.0136347084881878E-2"/>
              <c:y val="0.1830501212938785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out"/>
        <c:tickLblPos val="nextTo"/>
        <c:spPr>
          <a:noFill/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79220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Tempi di risposta customer care</a:t>
            </a:r>
          </a:p>
        </c:rich>
      </c:tx>
      <c:layout>
        <c:manualLayout>
          <c:xMode val="edge"/>
          <c:yMode val="edge"/>
          <c:x val="0.34332282700470301"/>
          <c:y val="2.99279175468920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Funzionamento ascensori</c:v>
          </c:tx>
          <c:spPr>
            <a:ln w="28575" cap="rnd">
              <a:solidFill>
                <a:srgbClr val="186C2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186C24"/>
              </a:solidFill>
              <a:ln w="9525">
                <a:solidFill>
                  <a:srgbClr val="186C24"/>
                </a:solidFill>
                <a:prstDash val="solid"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Sheet1!$B$2:$B$13</c:f>
              <c:numCache>
                <c:formatCode>0</c:formatCode>
                <c:ptCount val="12"/>
                <c:pt idx="0">
                  <c:v>64</c:v>
                </c:pt>
                <c:pt idx="1">
                  <c:v>55</c:v>
                </c:pt>
                <c:pt idx="2">
                  <c:v>47</c:v>
                </c:pt>
                <c:pt idx="3">
                  <c:v>56</c:v>
                </c:pt>
                <c:pt idx="4">
                  <c:v>51</c:v>
                </c:pt>
                <c:pt idx="5">
                  <c:v>59</c:v>
                </c:pt>
                <c:pt idx="6">
                  <c:v>64</c:v>
                </c:pt>
                <c:pt idx="7">
                  <c:v>53</c:v>
                </c:pt>
                <c:pt idx="8">
                  <c:v>64</c:v>
                </c:pt>
                <c:pt idx="9">
                  <c:v>56</c:v>
                </c:pt>
                <c:pt idx="10">
                  <c:v>46</c:v>
                </c:pt>
                <c:pt idx="11">
                  <c:v>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2F6C-474B-A1DD-F8AC4FF5EEFD}"/>
            </c:ext>
          </c:extLst>
        </c:ser>
        <c:ser>
          <c:idx val="2"/>
          <c:order val="1"/>
          <c:tx>
            <c:v>Soglia minima funzionamento ascensori prevista da contratto </c:v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olid"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120</c:v>
                </c:pt>
                <c:pt idx="1">
                  <c:v>120</c:v>
                </c:pt>
                <c:pt idx="2">
                  <c:v>120</c:v>
                </c:pt>
                <c:pt idx="3">
                  <c:v>120</c:v>
                </c:pt>
                <c:pt idx="4">
                  <c:v>120</c:v>
                </c:pt>
                <c:pt idx="5">
                  <c:v>120</c:v>
                </c:pt>
                <c:pt idx="6">
                  <c:v>120</c:v>
                </c:pt>
                <c:pt idx="7">
                  <c:v>120</c:v>
                </c:pt>
                <c:pt idx="8">
                  <c:v>120</c:v>
                </c:pt>
                <c:pt idx="9">
                  <c:v>120</c:v>
                </c:pt>
                <c:pt idx="10">
                  <c:v>120</c:v>
                </c:pt>
                <c:pt idx="11">
                  <c:v>120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2F6C-474B-A1DD-F8AC4FF5EE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3792208"/>
        <c:axId val="1583789808"/>
      </c:lineChart>
      <c:catAx>
        <c:axId val="1583792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789808"/>
        <c:crosses val="autoZero"/>
        <c:auto val="1"/>
        <c:lblAlgn val="ctr"/>
        <c:lblOffset val="100"/>
        <c:noMultiLvlLbl val="0"/>
      </c:catAx>
      <c:valAx>
        <c:axId val="1583789808"/>
        <c:scaling>
          <c:orientation val="minMax"/>
          <c:max val="130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Valore in secondi</a:t>
                </a:r>
              </a:p>
            </c:rich>
          </c:tx>
          <c:layout>
            <c:manualLayout>
              <c:xMode val="edge"/>
              <c:yMode val="edge"/>
              <c:x val="1.8704676116424131E-2"/>
              <c:y val="0.269800463197051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out"/>
        <c:tickLblPos val="nextTo"/>
        <c:spPr>
          <a:noFill/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79220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Qualità del servizio di sosta su suolo pubblico</a:t>
            </a:r>
          </a:p>
        </c:rich>
      </c:tx>
      <c:layout>
        <c:manualLayout>
          <c:xMode val="edge"/>
          <c:yMode val="edge"/>
          <c:x val="0.2378149015596907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Funzionamento scale mobili</c:v>
          </c:tx>
          <c:spPr>
            <a:ln w="28575" cap="rnd">
              <a:solidFill>
                <a:srgbClr val="186C2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186C24"/>
              </a:solidFill>
              <a:ln w="9525">
                <a:solidFill>
                  <a:srgbClr val="186C24"/>
                </a:solidFill>
                <a:prstDash val="solid"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99,30%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DFC-485C-9C51-F34BB14F28B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99,40%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DFC-485C-9C51-F34BB14F28B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99,30%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DFC-485C-9C51-F34BB14F28B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99,40%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DFC-485C-9C51-F34BB14F28B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99,40%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DFC-485C-9C51-F34BB14F28B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99,50%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DFC-485C-9C51-F34BB14F28B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99,50%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CDFC-485C-9C51-F34BB14F28B3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99,50%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CDFC-485C-9C51-F34BB14F28B3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99,60%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CDFC-485C-9C51-F34BB14F28B3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99,60%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CDFC-485C-9C51-F34BB14F28B3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99,50%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CDFC-485C-9C51-F34BB14F28B3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99,50%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CDFC-485C-9C51-F34BB14F28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Sheet1!$B$2:$B$13</c:f>
              <c:numCache>
                <c:formatCode>0.00</c:formatCode>
                <c:ptCount val="12"/>
                <c:pt idx="0">
                  <c:v>99.3</c:v>
                </c:pt>
                <c:pt idx="1">
                  <c:v>99.4</c:v>
                </c:pt>
                <c:pt idx="2">
                  <c:v>99.3</c:v>
                </c:pt>
                <c:pt idx="3">
                  <c:v>99.4</c:v>
                </c:pt>
                <c:pt idx="4">
                  <c:v>99.4</c:v>
                </c:pt>
                <c:pt idx="5">
                  <c:v>99.5</c:v>
                </c:pt>
                <c:pt idx="6">
                  <c:v>99.5</c:v>
                </c:pt>
                <c:pt idx="7">
                  <c:v>99.5</c:v>
                </c:pt>
                <c:pt idx="8">
                  <c:v>99.6</c:v>
                </c:pt>
                <c:pt idx="9">
                  <c:v>99.6</c:v>
                </c:pt>
                <c:pt idx="10">
                  <c:v>99.5</c:v>
                </c:pt>
                <c:pt idx="11">
                  <c:v>99.5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A9DD-425E-B419-6DDBFDA0781D}"/>
            </c:ext>
          </c:extLst>
        </c:ser>
        <c:ser>
          <c:idx val="1"/>
          <c:order val="1"/>
          <c:tx>
            <c:v>Soglia minima funzionamento scale mobili prevista da contratto</c:v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olid"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90</c:v>
                </c:pt>
                <c:pt idx="1">
                  <c:v>90</c:v>
                </c:pt>
                <c:pt idx="2">
                  <c:v>90</c:v>
                </c:pt>
                <c:pt idx="3">
                  <c:v>90</c:v>
                </c:pt>
                <c:pt idx="4">
                  <c:v>90</c:v>
                </c:pt>
                <c:pt idx="5">
                  <c:v>90</c:v>
                </c:pt>
                <c:pt idx="6">
                  <c:v>90</c:v>
                </c:pt>
                <c:pt idx="7">
                  <c:v>90</c:v>
                </c:pt>
                <c:pt idx="8">
                  <c:v>90</c:v>
                </c:pt>
                <c:pt idx="9">
                  <c:v>90</c:v>
                </c:pt>
                <c:pt idx="10">
                  <c:v>90</c:v>
                </c:pt>
                <c:pt idx="11">
                  <c:v>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A9DD-425E-B419-6DDBFDA078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9766655"/>
        <c:axId val="2119767135"/>
      </c:lineChart>
      <c:catAx>
        <c:axId val="211976665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9767135"/>
        <c:crosses val="autoZero"/>
        <c:auto val="1"/>
        <c:lblAlgn val="ctr"/>
        <c:lblOffset val="100"/>
        <c:noMultiLvlLbl val="0"/>
      </c:catAx>
      <c:valAx>
        <c:axId val="2119767135"/>
        <c:scaling>
          <c:orientation val="minMax"/>
          <c:max val="100"/>
          <c:min val="8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Valore in percentuale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9766655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Accessibilità del servizio sosta in struttura</a:t>
            </a:r>
          </a:p>
        </c:rich>
      </c:tx>
      <c:layout>
        <c:manualLayout>
          <c:xMode val="edge"/>
          <c:yMode val="edge"/>
          <c:x val="0.3086260444835767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Funzionamento ascensori</c:v>
          </c:tx>
          <c:spPr>
            <a:ln w="28575" cap="rnd">
              <a:solidFill>
                <a:srgbClr val="186C2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186C24"/>
              </a:solidFill>
              <a:ln w="9525">
                <a:solidFill>
                  <a:srgbClr val="186C24"/>
                </a:solidFill>
                <a:prstDash val="solid"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99,95%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D43-47B8-A6C4-37AF0135E10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99,92%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D43-47B8-A6C4-37AF0135E10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99,95%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D43-47B8-A6C4-37AF0135E10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99,93%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D43-47B8-A6C4-37AF0135E10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99,95%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D43-47B8-A6C4-37AF0135E10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99,94%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6D43-47B8-A6C4-37AF0135E10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99,92%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D43-47B8-A6C4-37AF0135E105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99,96%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6D43-47B8-A6C4-37AF0135E105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99,94%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D43-47B8-A6C4-37AF0135E105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99,93%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6D43-47B8-A6C4-37AF0135E105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99,96%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6D43-47B8-A6C4-37AF0135E105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99,94%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6D43-47B8-A6C4-37AF0135E1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Sheet1!$B$2:$B$13</c:f>
              <c:numCache>
                <c:formatCode>0.00</c:formatCode>
                <c:ptCount val="12"/>
                <c:pt idx="0">
                  <c:v>99.95</c:v>
                </c:pt>
                <c:pt idx="1">
                  <c:v>99.92</c:v>
                </c:pt>
                <c:pt idx="2">
                  <c:v>99.95</c:v>
                </c:pt>
                <c:pt idx="3">
                  <c:v>99.93</c:v>
                </c:pt>
                <c:pt idx="4" formatCode="General">
                  <c:v>99.95</c:v>
                </c:pt>
                <c:pt idx="5">
                  <c:v>99.94</c:v>
                </c:pt>
                <c:pt idx="6">
                  <c:v>99.92</c:v>
                </c:pt>
                <c:pt idx="7">
                  <c:v>99.96</c:v>
                </c:pt>
                <c:pt idx="8">
                  <c:v>99.94</c:v>
                </c:pt>
                <c:pt idx="9">
                  <c:v>99.93</c:v>
                </c:pt>
                <c:pt idx="10">
                  <c:v>99.96</c:v>
                </c:pt>
                <c:pt idx="11">
                  <c:v>99.94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C9FC-421D-87BF-D27C2F6968BE}"/>
            </c:ext>
          </c:extLst>
        </c:ser>
        <c:ser>
          <c:idx val="2"/>
          <c:order val="1"/>
          <c:tx>
            <c:v>Soglia minima funzionamento ascensori prevista da contratto </c:v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olid"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90</c:v>
                </c:pt>
                <c:pt idx="1">
                  <c:v>90</c:v>
                </c:pt>
                <c:pt idx="2">
                  <c:v>90</c:v>
                </c:pt>
                <c:pt idx="3">
                  <c:v>90</c:v>
                </c:pt>
                <c:pt idx="4">
                  <c:v>90</c:v>
                </c:pt>
                <c:pt idx="5">
                  <c:v>90</c:v>
                </c:pt>
                <c:pt idx="6">
                  <c:v>90</c:v>
                </c:pt>
                <c:pt idx="7">
                  <c:v>90</c:v>
                </c:pt>
                <c:pt idx="8">
                  <c:v>90</c:v>
                </c:pt>
                <c:pt idx="9">
                  <c:v>90</c:v>
                </c:pt>
                <c:pt idx="10">
                  <c:v>90</c:v>
                </c:pt>
                <c:pt idx="11">
                  <c:v>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C9FC-421D-87BF-D27C2F6968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3792208"/>
        <c:axId val="1583789808"/>
      </c:lineChart>
      <c:catAx>
        <c:axId val="1583792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789808"/>
        <c:crosses val="autoZero"/>
        <c:auto val="1"/>
        <c:lblAlgn val="ctr"/>
        <c:lblOffset val="100"/>
        <c:noMultiLvlLbl val="0"/>
      </c:catAx>
      <c:valAx>
        <c:axId val="1583789808"/>
        <c:scaling>
          <c:orientation val="minMax"/>
          <c:max val="100"/>
          <c:min val="8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Valore in percentuale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out"/>
        <c:tickLblPos val="nextTo"/>
        <c:spPr>
          <a:noFill/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79220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Qualità del servizio di sosta in struttura</a:t>
            </a:r>
          </a:p>
        </c:rich>
      </c:tx>
      <c:layout>
        <c:manualLayout>
          <c:xMode val="edge"/>
          <c:yMode val="edge"/>
          <c:x val="0.2378149015596907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Funzionamento scale mobili</c:v>
          </c:tx>
          <c:spPr>
            <a:ln w="28575" cap="rnd">
              <a:solidFill>
                <a:srgbClr val="186C2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186C24"/>
              </a:solidFill>
              <a:ln w="9525">
                <a:solidFill>
                  <a:srgbClr val="186C24"/>
                </a:solidFill>
                <a:prstDash val="solid"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97,00%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5ECB-4847-A1A0-06C61F161C7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93,00%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ECB-4847-A1A0-06C61F161C7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97,00%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5ECB-4847-A1A0-06C61F161C7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96,00%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ECB-4847-A1A0-06C61F161C7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96,00%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ECB-4847-A1A0-06C61F161C7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95,00%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5ECB-4847-A1A0-06C61F161C7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95,00%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5ECB-4847-A1A0-06C61F161C7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95,00%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5ECB-4847-A1A0-06C61F161C7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94,00%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5ECB-4847-A1A0-06C61F161C7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96,00%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5ECB-4847-A1A0-06C61F161C7A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96,00%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5ECB-4847-A1A0-06C61F161C7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95,00%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5ECB-4847-A1A0-06C61F161C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Sheet1!$B$2:$B$13</c:f>
              <c:numCache>
                <c:formatCode>0.00</c:formatCode>
                <c:ptCount val="12"/>
                <c:pt idx="0">
                  <c:v>97</c:v>
                </c:pt>
                <c:pt idx="1">
                  <c:v>93</c:v>
                </c:pt>
                <c:pt idx="2">
                  <c:v>97</c:v>
                </c:pt>
                <c:pt idx="3">
                  <c:v>96</c:v>
                </c:pt>
                <c:pt idx="4">
                  <c:v>96</c:v>
                </c:pt>
                <c:pt idx="5">
                  <c:v>95</c:v>
                </c:pt>
                <c:pt idx="6">
                  <c:v>95</c:v>
                </c:pt>
                <c:pt idx="7">
                  <c:v>95</c:v>
                </c:pt>
                <c:pt idx="8">
                  <c:v>94</c:v>
                </c:pt>
                <c:pt idx="9">
                  <c:v>96</c:v>
                </c:pt>
                <c:pt idx="10">
                  <c:v>96</c:v>
                </c:pt>
                <c:pt idx="11">
                  <c:v>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5AE2-4688-897A-106B0E106CDE}"/>
            </c:ext>
          </c:extLst>
        </c:ser>
        <c:ser>
          <c:idx val="1"/>
          <c:order val="1"/>
          <c:tx>
            <c:v>Soglia minima funzionamento scale mobili prevista da contratto</c:v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olid"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90</c:v>
                </c:pt>
                <c:pt idx="1">
                  <c:v>90</c:v>
                </c:pt>
                <c:pt idx="2">
                  <c:v>90</c:v>
                </c:pt>
                <c:pt idx="3">
                  <c:v>90</c:v>
                </c:pt>
                <c:pt idx="4">
                  <c:v>90</c:v>
                </c:pt>
                <c:pt idx="5">
                  <c:v>90</c:v>
                </c:pt>
                <c:pt idx="6">
                  <c:v>90</c:v>
                </c:pt>
                <c:pt idx="7">
                  <c:v>90</c:v>
                </c:pt>
                <c:pt idx="8">
                  <c:v>90</c:v>
                </c:pt>
                <c:pt idx="9">
                  <c:v>90</c:v>
                </c:pt>
                <c:pt idx="10">
                  <c:v>90</c:v>
                </c:pt>
                <c:pt idx="11">
                  <c:v>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5AE2-4688-897A-106B0E106C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9766655"/>
        <c:axId val="2119767135"/>
      </c:lineChart>
      <c:catAx>
        <c:axId val="211976665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9767135"/>
        <c:crosses val="autoZero"/>
        <c:auto val="1"/>
        <c:lblAlgn val="ctr"/>
        <c:lblOffset val="100"/>
        <c:noMultiLvlLbl val="0"/>
      </c:catAx>
      <c:valAx>
        <c:axId val="2119767135"/>
        <c:scaling>
          <c:orientation val="minMax"/>
          <c:max val="100"/>
          <c:min val="8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Valore in percentuale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9766655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Manutenzione programmata</a:t>
            </a:r>
          </a:p>
        </c:rich>
      </c:tx>
      <c:layout>
        <c:manualLayout>
          <c:xMode val="edge"/>
          <c:yMode val="edge"/>
          <c:x val="0.3346608547771668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Funzionamento scale mobili</c:v>
          </c:tx>
          <c:spPr>
            <a:ln w="28575" cap="rnd">
              <a:solidFill>
                <a:srgbClr val="186C2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186C24"/>
              </a:solidFill>
              <a:ln w="9525">
                <a:solidFill>
                  <a:srgbClr val="186C24"/>
                </a:solidFill>
                <a:prstDash val="solid"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93%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DD3E-40FF-88BD-401603780BE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92,5%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D3E-40FF-88BD-401603780BEF}"/>
                </c:ext>
              </c:extLst>
            </c:dLbl>
            <c:dLbl>
              <c:idx val="2"/>
              <c:layout>
                <c:manualLayout>
                  <c:x val="-3.5184577610118034E-2"/>
                  <c:y val="-8.804115603752955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DD3E-40FF-88BD-401603780BE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D3E-40FF-88BD-401603780BE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DD3E-40FF-88BD-401603780BE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89,2%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D3E-40FF-88BD-401603780BEF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89,4%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DD3E-40FF-88BD-401603780BEF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90,2%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DD3E-40FF-88BD-401603780BEF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93,9%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DD3E-40FF-88BD-401603780BEF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96,9%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DD3E-40FF-88BD-401603780BEF}"/>
                </c:ext>
              </c:extLst>
            </c:dLbl>
            <c:dLbl>
              <c:idx val="10"/>
              <c:layout>
                <c:manualLayout>
                  <c:x val="-3.4875109361329731E-2"/>
                  <c:y val="-5.158761675969713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94%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DD3E-40FF-88BD-401603780BEF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96,9%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DD3E-40FF-88BD-401603780B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 formatCode="0.00">
                  <c:v>0</c:v>
                </c:pt>
                <c:pt idx="2" formatCode="0.00">
                  <c:v>100</c:v>
                </c:pt>
                <c:pt idx="3" formatCode="0.00">
                  <c:v>100</c:v>
                </c:pt>
                <c:pt idx="4" formatCode="0.00">
                  <c:v>100</c:v>
                </c:pt>
                <c:pt idx="6" formatCode="0.00">
                  <c:v>0</c:v>
                </c:pt>
                <c:pt idx="7" formatCode="0.00">
                  <c:v>0</c:v>
                </c:pt>
                <c:pt idx="8" formatCode="0.00">
                  <c:v>0</c:v>
                </c:pt>
                <c:pt idx="9" formatCode="0.00">
                  <c:v>0</c:v>
                </c:pt>
                <c:pt idx="10" formatCode="0.00">
                  <c:v>0</c:v>
                </c:pt>
                <c:pt idx="11" formatCode="0.0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5783-4F31-BCAB-13DA7AC33541}"/>
            </c:ext>
          </c:extLst>
        </c:ser>
        <c:ser>
          <c:idx val="1"/>
          <c:order val="1"/>
          <c:tx>
            <c:v>Soglia minima funzionamento scale mobili prevista da contratto</c:v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olid"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90</c:v>
                </c:pt>
                <c:pt idx="1">
                  <c:v>90</c:v>
                </c:pt>
                <c:pt idx="2">
                  <c:v>90</c:v>
                </c:pt>
                <c:pt idx="3">
                  <c:v>90</c:v>
                </c:pt>
                <c:pt idx="4">
                  <c:v>90</c:v>
                </c:pt>
                <c:pt idx="5">
                  <c:v>90</c:v>
                </c:pt>
                <c:pt idx="6">
                  <c:v>90</c:v>
                </c:pt>
                <c:pt idx="7">
                  <c:v>90</c:v>
                </c:pt>
                <c:pt idx="8">
                  <c:v>90</c:v>
                </c:pt>
                <c:pt idx="9">
                  <c:v>90</c:v>
                </c:pt>
                <c:pt idx="10">
                  <c:v>90</c:v>
                </c:pt>
                <c:pt idx="11">
                  <c:v>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5783-4F31-BCAB-13DA7AC335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9766655"/>
        <c:axId val="2119767135"/>
      </c:lineChart>
      <c:catAx>
        <c:axId val="211976665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9767135"/>
        <c:crosses val="autoZero"/>
        <c:auto val="1"/>
        <c:lblAlgn val="ctr"/>
        <c:lblOffset val="100"/>
        <c:noMultiLvlLbl val="0"/>
      </c:catAx>
      <c:valAx>
        <c:axId val="2119767135"/>
        <c:scaling>
          <c:orientation val="minMax"/>
          <c:max val="100"/>
          <c:min val="8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Valore in percentuale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9766655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Interventi su guasti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186C2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186C24"/>
              </a:solidFill>
              <a:ln w="9525">
                <a:solidFill>
                  <a:srgbClr val="186C24"/>
                </a:solidFill>
                <a:prstDash val="solid"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0h49'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D4A-496A-A5D5-1B4774AD830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0h49'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D4A-496A-A5D5-1B4774AD830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0h49'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FD4A-496A-A5D5-1B4774AD830E}"/>
                </c:ext>
              </c:extLst>
            </c:dLbl>
            <c:dLbl>
              <c:idx val="3"/>
              <c:layout>
                <c:manualLayout>
                  <c:x val="-3.529435949623471E-2"/>
                  <c:y val="3.138830910062113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0h22’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D4A-496A-A5D5-1B4774AD830E}"/>
                </c:ext>
              </c:extLst>
            </c:dLbl>
            <c:dLbl>
              <c:idx val="4"/>
              <c:layout>
                <c:manualLayout>
                  <c:x val="-3.529435949623471E-2"/>
                  <c:y val="3.138830910062113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0h22’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FD4A-496A-A5D5-1B4774AD830E}"/>
                </c:ext>
              </c:extLst>
            </c:dLbl>
            <c:dLbl>
              <c:idx val="5"/>
              <c:layout>
                <c:manualLayout>
                  <c:x val="-3.3822125368193776E-2"/>
                  <c:y val="2.807150234457305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0h22’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FD4A-496A-A5D5-1B4774AD830E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0h44’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FD4A-496A-A5D5-1B4774AD830E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0h44’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FD4A-496A-A5D5-1B4774AD830E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0h44’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FD4A-496A-A5D5-1B4774AD830E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0h43’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FD4A-496A-A5D5-1B4774AD830E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0h43’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FD4A-496A-A5D5-1B4774AD830E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0h43’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FD4A-496A-A5D5-1B4774AD83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0.82</c:v>
                </c:pt>
                <c:pt idx="1">
                  <c:v>0.82</c:v>
                </c:pt>
                <c:pt idx="2">
                  <c:v>0.82</c:v>
                </c:pt>
                <c:pt idx="3">
                  <c:v>0.37</c:v>
                </c:pt>
                <c:pt idx="4">
                  <c:v>0.37</c:v>
                </c:pt>
                <c:pt idx="5">
                  <c:v>0.37</c:v>
                </c:pt>
                <c:pt idx="6">
                  <c:v>0.73</c:v>
                </c:pt>
                <c:pt idx="7">
                  <c:v>0.73</c:v>
                </c:pt>
                <c:pt idx="8">
                  <c:v>0.73</c:v>
                </c:pt>
                <c:pt idx="9">
                  <c:v>0.72</c:v>
                </c:pt>
                <c:pt idx="10">
                  <c:v>0.72</c:v>
                </c:pt>
                <c:pt idx="11">
                  <c:v>0.72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B860-4A25-BB09-D37230B825C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rgbClr val="82CAEC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82CAEC"/>
              </a:solidFill>
              <a:ln w="9525">
                <a:solidFill>
                  <a:srgbClr val="82CAEC"/>
                </a:solidFill>
                <a:prstDash val="solid"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01h02’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FD4A-496A-A5D5-1B4774AD830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01h02’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FD4A-496A-A5D5-1B4774AD830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01h02’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FD4A-496A-A5D5-1B4774AD830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01h13’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FD4A-496A-A5D5-1B4774AD830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01h13’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FD4A-496A-A5D5-1B4774AD830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01h13’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FD4A-496A-A5D5-1B4774AD830E}"/>
                </c:ext>
              </c:extLst>
            </c:dLbl>
            <c:dLbl>
              <c:idx val="6"/>
              <c:layout>
                <c:manualLayout>
                  <c:x val="-3.7188711356945514E-2"/>
                  <c:y val="5.02716473438732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01h/40’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FD4A-496A-A5D5-1B4774AD830E}"/>
                </c:ext>
              </c:extLst>
            </c:dLbl>
            <c:dLbl>
              <c:idx val="7"/>
              <c:layout>
                <c:manualLayout>
                  <c:x val="-3.8660945484986456E-2"/>
                  <c:y val="4.363803383177713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01h/40’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FD4A-496A-A5D5-1B4774AD830E}"/>
                </c:ext>
              </c:extLst>
            </c:dLbl>
            <c:dLbl>
              <c:idx val="8"/>
              <c:layout>
                <c:manualLayout>
                  <c:x val="-4.1605413741068256E-2"/>
                  <c:y val="4.032122707572897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01h/40’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FD4A-496A-A5D5-1B4774AD830E}"/>
                </c:ext>
              </c:extLst>
            </c:dLbl>
            <c:dLbl>
              <c:idx val="9"/>
              <c:layout>
                <c:manualLayout>
                  <c:x val="-3.882772140353296E-2"/>
                  <c:y val="3.700442031968097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01h42’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FD4A-496A-A5D5-1B4774AD830E}"/>
                </c:ext>
              </c:extLst>
            </c:dLbl>
            <c:dLbl>
              <c:idx val="10"/>
              <c:layout>
                <c:manualLayout>
                  <c:x val="-3.882772140353296E-2"/>
                  <c:y val="3.700442031968089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01h42’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FD4A-496A-A5D5-1B4774AD830E}"/>
                </c:ext>
              </c:extLst>
            </c:dLbl>
            <c:dLbl>
              <c:idx val="11"/>
              <c:layout>
                <c:manualLayout>
                  <c:x val="-3.0332814560789668E-2"/>
                  <c:y val="3.368761356363297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01h42’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FD4A-496A-A5D5-1B4774AD83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1.03</c:v>
                </c:pt>
                <c:pt idx="1">
                  <c:v>1.03</c:v>
                </c:pt>
                <c:pt idx="2">
                  <c:v>1.03</c:v>
                </c:pt>
                <c:pt idx="3">
                  <c:v>1.22</c:v>
                </c:pt>
                <c:pt idx="4">
                  <c:v>1.22</c:v>
                </c:pt>
                <c:pt idx="5">
                  <c:v>1.22</c:v>
                </c:pt>
                <c:pt idx="6">
                  <c:v>1.67</c:v>
                </c:pt>
                <c:pt idx="7">
                  <c:v>1.67</c:v>
                </c:pt>
                <c:pt idx="8">
                  <c:v>1.67</c:v>
                </c:pt>
                <c:pt idx="9" formatCode="0.00">
                  <c:v>1.7</c:v>
                </c:pt>
                <c:pt idx="10" formatCode="0.00">
                  <c:v>1.7</c:v>
                </c:pt>
                <c:pt idx="11" formatCode="0.00">
                  <c:v>1.7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B860-4A25-BB09-D37230B825C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olid"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B860-4A25-BB09-D37230B825C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olid"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Sheet1!$E$2:$E$13</c:f>
              <c:numCache>
                <c:formatCode>General</c:formatCode>
                <c:ptCount val="12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62DF-49AC-B839-A4BBB5B15D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5117152"/>
        <c:axId val="165120032"/>
      </c:lineChart>
      <c:catAx>
        <c:axId val="165117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120032"/>
        <c:crosses val="autoZero"/>
        <c:auto val="1"/>
        <c:lblAlgn val="ctr"/>
        <c:lblOffset val="100"/>
        <c:noMultiLvlLbl val="0"/>
      </c:catAx>
      <c:valAx>
        <c:axId val="165120032"/>
        <c:scaling>
          <c:orientation val="minMax"/>
          <c:max val="6"/>
          <c:min val="0"/>
        </c:scaling>
        <c:delete val="0"/>
        <c:axPos val="l"/>
        <c:majorGridlines>
          <c:spPr>
            <a:ln w="9525" cap="flat" cmpd="sng" algn="ctr">
              <a:solidFill>
                <a:srgbClr val="D9D9D9"/>
              </a:solidFill>
              <a:prstDash val="solid"/>
              <a:round/>
              <a:headEnd type="none" w="med" len="med"/>
              <a:tailEnd type="none" w="med" len="med"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rgbClr val="595959"/>
                    </a:solidFill>
                    <a:latin typeface="Aptos Narrow"/>
                    <a:ea typeface="Aptos Narrow"/>
                    <a:cs typeface="Aptos Narrow"/>
                  </a:defRPr>
                </a:pPr>
                <a:r>
                  <a:rPr lang="en-US"/>
                  <a:t>Valore in ore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rgbClr val="595959"/>
                  </a:solidFill>
                  <a:latin typeface="Aptos Narrow"/>
                  <a:ea typeface="Aptos Narrow"/>
                  <a:cs typeface="Aptos Narrow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11715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Funzionalità complessiva sistema di varchi per controllo accessi</a:t>
            </a:r>
          </a:p>
        </c:rich>
      </c:tx>
      <c:layout>
        <c:manualLayout>
          <c:xMode val="edge"/>
          <c:yMode val="edge"/>
          <c:x val="0.17883968853514434"/>
          <c:y val="1.10293479078977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Funzionamento ascensori</c:v>
          </c:tx>
          <c:spPr>
            <a:ln w="28575" cap="rnd">
              <a:solidFill>
                <a:srgbClr val="186C2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186C24"/>
              </a:solidFill>
              <a:ln w="9525">
                <a:solidFill>
                  <a:srgbClr val="186C24"/>
                </a:solidFill>
                <a:prstDash val="solid"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BB0-4F1B-802B-3EAB173EFF4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BB0-4F1B-802B-3EAB173EFF4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99,9%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1BB0-4F1B-802B-3EAB173EFF4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99,6%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BB0-4F1B-802B-3EAB173EFF4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99,4%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BB0-4F1B-802B-3EAB173EFF4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99,7%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1BB0-4F1B-802B-3EAB173EFF4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99,9%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1BB0-4F1B-802B-3EAB173EFF4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99,9%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1BB0-4F1B-802B-3EAB173EFF49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99,7%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1BB0-4F1B-802B-3EAB173EFF49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99,7%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1BB0-4F1B-802B-3EAB173EFF49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99,8%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1BB0-4F1B-802B-3EAB173EFF49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99,9%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1BB0-4F1B-802B-3EAB173EFF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Sheet1!$B$2:$B$13</c:f>
              <c:numCache>
                <c:formatCode>0</c:formatCode>
                <c:ptCount val="12"/>
                <c:pt idx="0">
                  <c:v>100</c:v>
                </c:pt>
                <c:pt idx="1">
                  <c:v>100</c:v>
                </c:pt>
                <c:pt idx="2" formatCode="0.0">
                  <c:v>99.9</c:v>
                </c:pt>
                <c:pt idx="3" formatCode="0.0">
                  <c:v>99.6</c:v>
                </c:pt>
                <c:pt idx="4" formatCode="0.0">
                  <c:v>99.4</c:v>
                </c:pt>
                <c:pt idx="5" formatCode="0.0">
                  <c:v>99.7</c:v>
                </c:pt>
                <c:pt idx="6" formatCode="0.0">
                  <c:v>99.9</c:v>
                </c:pt>
                <c:pt idx="7" formatCode="0.0">
                  <c:v>99.9</c:v>
                </c:pt>
                <c:pt idx="8" formatCode="0.0">
                  <c:v>99.7</c:v>
                </c:pt>
                <c:pt idx="9" formatCode="0.0">
                  <c:v>99.7</c:v>
                </c:pt>
                <c:pt idx="10" formatCode="0.0">
                  <c:v>99.8</c:v>
                </c:pt>
                <c:pt idx="11" formatCode="0.0">
                  <c:v>99.9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D7D5-4572-ABCC-AB7D0901D289}"/>
            </c:ext>
          </c:extLst>
        </c:ser>
        <c:ser>
          <c:idx val="2"/>
          <c:order val="1"/>
          <c:tx>
            <c:v>Soglia minima funzionamento ascensori prevista da contratto </c:v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olid"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90</c:v>
                </c:pt>
                <c:pt idx="1">
                  <c:v>90</c:v>
                </c:pt>
                <c:pt idx="2">
                  <c:v>90</c:v>
                </c:pt>
                <c:pt idx="3">
                  <c:v>90</c:v>
                </c:pt>
                <c:pt idx="4">
                  <c:v>90</c:v>
                </c:pt>
                <c:pt idx="5">
                  <c:v>90</c:v>
                </c:pt>
                <c:pt idx="6">
                  <c:v>90</c:v>
                </c:pt>
                <c:pt idx="7">
                  <c:v>90</c:v>
                </c:pt>
                <c:pt idx="8">
                  <c:v>90</c:v>
                </c:pt>
                <c:pt idx="9">
                  <c:v>90</c:v>
                </c:pt>
                <c:pt idx="10">
                  <c:v>90</c:v>
                </c:pt>
                <c:pt idx="11">
                  <c:v>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D7D5-4572-ABCC-AB7D0901D2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3792208"/>
        <c:axId val="1583789808"/>
      </c:lineChart>
      <c:catAx>
        <c:axId val="1583792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789808"/>
        <c:crosses val="autoZero"/>
        <c:auto val="1"/>
        <c:lblAlgn val="ctr"/>
        <c:lblOffset val="100"/>
        <c:noMultiLvlLbl val="0"/>
      </c:catAx>
      <c:valAx>
        <c:axId val="1583789808"/>
        <c:scaling>
          <c:orientation val="minMax"/>
          <c:max val="100"/>
          <c:min val="8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Valore in percentuale %</a:t>
                </a:r>
              </a:p>
            </c:rich>
          </c:tx>
          <c:layout>
            <c:manualLayout>
              <c:xMode val="edge"/>
              <c:yMode val="edge"/>
              <c:x val="2.0136347084881878E-2"/>
              <c:y val="0.1830501212938785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out"/>
        <c:tickLblPos val="nextTo"/>
        <c:spPr>
          <a:noFill/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79220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Correttezza e tempestività del servizio di gestione autorizzazioni ZTL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Inserimento targhe</c:v>
          </c:tx>
          <c:spPr>
            <a:solidFill>
              <a:srgbClr val="82CAEC"/>
            </a:solidFill>
            <a:ln>
              <a:solidFill>
                <a:srgbClr val="A6C9EC"/>
              </a:solidFill>
              <a:prstDash val="solid"/>
            </a:ln>
            <a:effectLst/>
          </c:spPr>
          <c:invertIfNegative val="0"/>
          <c:dLbls>
            <c:dLbl>
              <c:idx val="1"/>
              <c:layout>
                <c:manualLayout>
                  <c:x val="-1.0062985915441941E-2"/>
                  <c:y val="3.580867453392287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2E3-46FB-B8DE-C034A764EA9A}"/>
                </c:ext>
              </c:extLst>
            </c:dLbl>
            <c:dLbl>
              <c:idx val="3"/>
              <c:layout>
                <c:manualLayout>
                  <c:x val="-1.4375694164917058E-3"/>
                  <c:y val="2.14852047203539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2E3-46FB-B8DE-C034A764EA9A}"/>
                </c:ext>
              </c:extLst>
            </c:dLbl>
            <c:dLbl>
              <c:idx val="4"/>
              <c:layout>
                <c:manualLayout>
                  <c:x val="-1.4375694164917058E-3"/>
                  <c:y val="2.14852047203539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2E3-46FB-B8DE-C034A764EA9A}"/>
                </c:ext>
              </c:extLst>
            </c:dLbl>
            <c:dLbl>
              <c:idx val="5"/>
              <c:layout>
                <c:manualLayout>
                  <c:x val="0"/>
                  <c:y val="1.432346981356932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2E3-46FB-B8DE-C034A764EA9A}"/>
                </c:ext>
              </c:extLst>
            </c:dLbl>
            <c:dLbl>
              <c:idx val="6"/>
              <c:layout>
                <c:manualLayout>
                  <c:x val="-4.3127082494751169E-3"/>
                  <c:y val="1.79043372669616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2E3-46FB-B8DE-C034A764EA9A}"/>
                </c:ext>
              </c:extLst>
            </c:dLbl>
            <c:dLbl>
              <c:idx val="7"/>
              <c:layout>
                <c:manualLayout>
                  <c:x val="-5.7502776659668232E-3"/>
                  <c:y val="1.79043372669616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2E3-46FB-B8DE-C034A764EA9A}"/>
                </c:ext>
              </c:extLst>
            </c:dLbl>
            <c:dLbl>
              <c:idx val="8"/>
              <c:layout>
                <c:manualLayout>
                  <c:x val="-5.7502776659668232E-3"/>
                  <c:y val="1.79043372669616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2E3-46FB-B8DE-C034A764EA9A}"/>
                </c:ext>
              </c:extLst>
            </c:dLbl>
            <c:dLbl>
              <c:idx val="9"/>
              <c:layout>
                <c:manualLayout>
                  <c:x val="-4.3127082494752583E-3"/>
                  <c:y val="2.14852047203539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2E3-46FB-B8DE-C034A764EA9A}"/>
                </c:ext>
              </c:extLst>
            </c:dLbl>
            <c:dLbl>
              <c:idx val="10"/>
              <c:layout>
                <c:manualLayout>
                  <c:x val="-2.8751388329835521E-3"/>
                  <c:y val="2.14852047203539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2E3-46FB-B8DE-C034A764EA9A}"/>
                </c:ext>
              </c:extLst>
            </c:dLbl>
            <c:dLbl>
              <c:idx val="11"/>
              <c:layout>
                <c:manualLayout>
                  <c:x val="-4.3127082494751169E-3"/>
                  <c:y val="2.14852047203539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2E3-46FB-B8DE-C034A764EA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972</c:v>
                </c:pt>
                <c:pt idx="1">
                  <c:v>1251</c:v>
                </c:pt>
                <c:pt idx="2">
                  <c:v>1376</c:v>
                </c:pt>
                <c:pt idx="3">
                  <c:v>937</c:v>
                </c:pt>
                <c:pt idx="4">
                  <c:v>846</c:v>
                </c:pt>
                <c:pt idx="5">
                  <c:v>910</c:v>
                </c:pt>
                <c:pt idx="6">
                  <c:v>689</c:v>
                </c:pt>
                <c:pt idx="7">
                  <c:v>525</c:v>
                </c:pt>
                <c:pt idx="8">
                  <c:v>685</c:v>
                </c:pt>
                <c:pt idx="9">
                  <c:v>758</c:v>
                </c:pt>
                <c:pt idx="10">
                  <c:v>637</c:v>
                </c:pt>
                <c:pt idx="11">
                  <c:v>852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BD-4A27-91CF-6071465451BF}"/>
            </c:ext>
          </c:extLst>
        </c:ser>
        <c:ser>
          <c:idx val="1"/>
          <c:order val="1"/>
          <c:tx>
            <c:v>Risposte a E-mail</c:v>
          </c:tx>
          <c:spPr>
            <a:solidFill>
              <a:srgbClr val="F1A983"/>
            </a:solidFill>
            <a:ln>
              <a:solidFill>
                <a:srgbClr val="F1A983"/>
              </a:solidFill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5.7502776659668058E-3"/>
                  <c:y val="1.7904337266961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2E3-46FB-B8DE-C034A764EA9A}"/>
                </c:ext>
              </c:extLst>
            </c:dLbl>
            <c:dLbl>
              <c:idx val="2"/>
              <c:layout>
                <c:manualLayout>
                  <c:x val="8.6254164989502339E-3"/>
                  <c:y val="1.79043372669616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2E3-46FB-B8DE-C034A764EA9A}"/>
                </c:ext>
              </c:extLst>
            </c:dLbl>
            <c:dLbl>
              <c:idx val="5"/>
              <c:layout>
                <c:manualLayout>
                  <c:x val="7.1878470824584583E-3"/>
                  <c:y val="2.506607217374632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2E3-46FB-B8DE-C034A764EA9A}"/>
                </c:ext>
              </c:extLst>
            </c:dLbl>
            <c:dLbl>
              <c:idx val="7"/>
              <c:layout>
                <c:manualLayout>
                  <c:x val="2.8751388329834116E-3"/>
                  <c:y val="2.14852047203539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2E3-46FB-B8DE-C034A764EA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830</c:v>
                </c:pt>
                <c:pt idx="1">
                  <c:v>1570</c:v>
                </c:pt>
                <c:pt idx="2">
                  <c:v>1224</c:v>
                </c:pt>
                <c:pt idx="3">
                  <c:v>1008</c:v>
                </c:pt>
                <c:pt idx="4">
                  <c:v>879</c:v>
                </c:pt>
                <c:pt idx="5">
                  <c:v>875</c:v>
                </c:pt>
                <c:pt idx="6">
                  <c:v>890</c:v>
                </c:pt>
                <c:pt idx="7">
                  <c:v>502</c:v>
                </c:pt>
                <c:pt idx="8">
                  <c:v>979</c:v>
                </c:pt>
                <c:pt idx="9">
                  <c:v>936</c:v>
                </c:pt>
                <c:pt idx="10">
                  <c:v>812</c:v>
                </c:pt>
                <c:pt idx="11">
                  <c:v>950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BD-4A27-91CF-6071465451BF}"/>
            </c:ext>
          </c:extLst>
        </c:ser>
        <c:ser>
          <c:idx val="2"/>
          <c:order val="2"/>
          <c:tx>
            <c:v>Risposte telefoniche</c:v>
          </c:tx>
          <c:spPr>
            <a:solidFill>
              <a:srgbClr val="B5E6A2"/>
            </a:solidFill>
            <a:ln>
              <a:solidFill>
                <a:srgbClr val="B5E6A2"/>
              </a:solidFill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5.7502776659668232E-3"/>
                  <c:y val="1.79043372669616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2E3-46FB-B8DE-C034A764EA9A}"/>
                </c:ext>
              </c:extLst>
            </c:dLbl>
            <c:dLbl>
              <c:idx val="1"/>
              <c:layout>
                <c:manualLayout>
                  <c:x val="5.7502776659668232E-3"/>
                  <c:y val="1.7904337266961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2E3-46FB-B8DE-C034A764EA9A}"/>
                </c:ext>
              </c:extLst>
            </c:dLbl>
            <c:dLbl>
              <c:idx val="2"/>
              <c:layout>
                <c:manualLayout>
                  <c:x val="7.1878470824584938E-3"/>
                  <c:y val="2.14852047203539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2E3-46FB-B8DE-C034A764EA9A}"/>
                </c:ext>
              </c:extLst>
            </c:dLbl>
            <c:dLbl>
              <c:idx val="3"/>
              <c:layout>
                <c:manualLayout>
                  <c:x val="5.7502776659668232E-3"/>
                  <c:y val="1.79043372669616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2E3-46FB-B8DE-C034A764EA9A}"/>
                </c:ext>
              </c:extLst>
            </c:dLbl>
            <c:dLbl>
              <c:idx val="4"/>
              <c:layout>
                <c:manualLayout>
                  <c:x val="4.3127082494750467E-3"/>
                  <c:y val="2.14852047203539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32E3-46FB-B8DE-C034A764EA9A}"/>
                </c:ext>
              </c:extLst>
            </c:dLbl>
            <c:dLbl>
              <c:idx val="5"/>
              <c:layout>
                <c:manualLayout>
                  <c:x val="4.3127082494750467E-3"/>
                  <c:y val="2.14852047203539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2E3-46FB-B8DE-C034A764EA9A}"/>
                </c:ext>
              </c:extLst>
            </c:dLbl>
            <c:dLbl>
              <c:idx val="6"/>
              <c:layout>
                <c:manualLayout>
                  <c:x val="5.7502776659668232E-3"/>
                  <c:y val="1.79043372669616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2E3-46FB-B8DE-C034A764EA9A}"/>
                </c:ext>
              </c:extLst>
            </c:dLbl>
            <c:dLbl>
              <c:idx val="7"/>
              <c:layout>
                <c:manualLayout>
                  <c:x val="5.7502776659666827E-3"/>
                  <c:y val="2.14852047203539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2E3-46FB-B8DE-C034A764EA9A}"/>
                </c:ext>
              </c:extLst>
            </c:dLbl>
            <c:dLbl>
              <c:idx val="8"/>
              <c:layout>
                <c:manualLayout>
                  <c:x val="5.7502776659668232E-3"/>
                  <c:y val="1.79043372669616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32E3-46FB-B8DE-C034A764EA9A}"/>
                </c:ext>
              </c:extLst>
            </c:dLbl>
            <c:dLbl>
              <c:idx val="9"/>
              <c:layout>
                <c:manualLayout>
                  <c:x val="4.3127082494751169E-3"/>
                  <c:y val="2.14852047203539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2E3-46FB-B8DE-C034A764EA9A}"/>
                </c:ext>
              </c:extLst>
            </c:dLbl>
            <c:dLbl>
              <c:idx val="10"/>
              <c:layout>
                <c:manualLayout>
                  <c:x val="4.3127082494749764E-3"/>
                  <c:y val="1.79043372669616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32E3-46FB-B8DE-C034A764EA9A}"/>
                </c:ext>
              </c:extLst>
            </c:dLbl>
            <c:dLbl>
              <c:idx val="11"/>
              <c:layout>
                <c:manualLayout>
                  <c:x val="5.7502776659666827E-3"/>
                  <c:y val="1.432346981356923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32E3-46FB-B8DE-C034A764EA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556</c:v>
                </c:pt>
                <c:pt idx="1">
                  <c:v>555</c:v>
                </c:pt>
                <c:pt idx="2">
                  <c:v>618</c:v>
                </c:pt>
                <c:pt idx="3">
                  <c:v>525</c:v>
                </c:pt>
                <c:pt idx="4">
                  <c:v>557</c:v>
                </c:pt>
                <c:pt idx="5">
                  <c:v>549</c:v>
                </c:pt>
                <c:pt idx="6">
                  <c:v>484</c:v>
                </c:pt>
                <c:pt idx="7">
                  <c:v>371</c:v>
                </c:pt>
                <c:pt idx="8">
                  <c:v>596</c:v>
                </c:pt>
                <c:pt idx="9">
                  <c:v>546</c:v>
                </c:pt>
                <c:pt idx="10">
                  <c:v>459</c:v>
                </c:pt>
                <c:pt idx="11">
                  <c:v>487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CBD-4A27-91CF-6071465451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28314048"/>
        <c:axId val="2128315008"/>
      </c:barChart>
      <c:catAx>
        <c:axId val="2128314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8315008"/>
        <c:crosses val="autoZero"/>
        <c:auto val="1"/>
        <c:lblAlgn val="ctr"/>
        <c:lblOffset val="100"/>
        <c:noMultiLvlLbl val="0"/>
      </c:catAx>
      <c:valAx>
        <c:axId val="2128315008"/>
        <c:scaling>
          <c:orientation val="minMax"/>
          <c:min val="3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Quantità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8314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Funzionamento del servizio di bike sharing</a:t>
            </a:r>
          </a:p>
        </c:rich>
      </c:tx>
      <c:layout>
        <c:manualLayout>
          <c:xMode val="edge"/>
          <c:yMode val="edge"/>
          <c:x val="0.2880387276629249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Funzionamento ascensori</c:v>
          </c:tx>
          <c:spPr>
            <a:ln w="28575" cap="rnd">
              <a:solidFill>
                <a:srgbClr val="186C24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186C24"/>
              </a:solidFill>
              <a:ln w="9525">
                <a:solidFill>
                  <a:srgbClr val="186C24"/>
                </a:solidFill>
                <a:prstDash val="solid"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3C0-4200-8172-FA9A203CFFB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99%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3C0-4200-8172-FA9A203CFFBD}"/>
                </c:ext>
              </c:extLst>
            </c:dLbl>
            <c:dLbl>
              <c:idx val="2"/>
              <c:layout>
                <c:manualLayout>
                  <c:x val="-3.4727793093484352E-2"/>
                  <c:y val="-9.288563637311042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98%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3C0-4200-8172-FA9A203CFFB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99%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3C0-4200-8172-FA9A203CFFB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96%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3C0-4200-8172-FA9A203CFFB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96%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3C0-4200-8172-FA9A203CFFB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97%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C3C0-4200-8172-FA9A203CFFBD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98%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C3C0-4200-8172-FA9A203CFFBD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C3C0-4200-8172-FA9A203CFFBD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100%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C3C0-4200-8172-FA9A203CFFBD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99%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C3C0-4200-8172-FA9A203CFFBD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98%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C3C0-4200-8172-FA9A203CFF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Sheet1!$B$2:$B$13</c:f>
              <c:numCache>
                <c:formatCode>0</c:formatCode>
                <c:ptCount val="12"/>
                <c:pt idx="0">
                  <c:v>100</c:v>
                </c:pt>
                <c:pt idx="1">
                  <c:v>99</c:v>
                </c:pt>
                <c:pt idx="2">
                  <c:v>98</c:v>
                </c:pt>
                <c:pt idx="3">
                  <c:v>99</c:v>
                </c:pt>
                <c:pt idx="4">
                  <c:v>96</c:v>
                </c:pt>
                <c:pt idx="5">
                  <c:v>96</c:v>
                </c:pt>
                <c:pt idx="6">
                  <c:v>97</c:v>
                </c:pt>
                <c:pt idx="7">
                  <c:v>98</c:v>
                </c:pt>
                <c:pt idx="8">
                  <c:v>100</c:v>
                </c:pt>
                <c:pt idx="9">
                  <c:v>100</c:v>
                </c:pt>
                <c:pt idx="10">
                  <c:v>99</c:v>
                </c:pt>
                <c:pt idx="11">
                  <c:v>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9F11-4554-9520-AD01601AFD24}"/>
            </c:ext>
          </c:extLst>
        </c:ser>
        <c:ser>
          <c:idx val="2"/>
          <c:order val="1"/>
          <c:tx>
            <c:v>Soglia minima funzionamento ascensori prevista da contratto </c:v>
          </c:tx>
          <c:spPr>
            <a:ln w="28575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  <a:prstDash val="solid"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Gen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Mag</c:v>
                </c:pt>
                <c:pt idx="5">
                  <c:v>Giu</c:v>
                </c:pt>
                <c:pt idx="6">
                  <c:v>Lug</c:v>
                </c:pt>
                <c:pt idx="7">
                  <c:v>Ago</c:v>
                </c:pt>
                <c:pt idx="8">
                  <c:v>Set</c:v>
                </c:pt>
                <c:pt idx="9">
                  <c:v>Ott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90</c:v>
                </c:pt>
                <c:pt idx="1">
                  <c:v>90</c:v>
                </c:pt>
                <c:pt idx="2">
                  <c:v>90</c:v>
                </c:pt>
                <c:pt idx="3">
                  <c:v>90</c:v>
                </c:pt>
                <c:pt idx="4">
                  <c:v>90</c:v>
                </c:pt>
                <c:pt idx="5">
                  <c:v>90</c:v>
                </c:pt>
                <c:pt idx="6">
                  <c:v>90</c:v>
                </c:pt>
                <c:pt idx="7">
                  <c:v>90</c:v>
                </c:pt>
                <c:pt idx="8">
                  <c:v>90</c:v>
                </c:pt>
                <c:pt idx="9">
                  <c:v>90</c:v>
                </c:pt>
                <c:pt idx="10">
                  <c:v>90</c:v>
                </c:pt>
                <c:pt idx="11">
                  <c:v>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9F11-4554-9520-AD01601AFD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3792208"/>
        <c:axId val="1583789808"/>
      </c:lineChart>
      <c:catAx>
        <c:axId val="1583792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789808"/>
        <c:crosses val="autoZero"/>
        <c:auto val="1"/>
        <c:lblAlgn val="ctr"/>
        <c:lblOffset val="100"/>
        <c:noMultiLvlLbl val="0"/>
      </c:catAx>
      <c:valAx>
        <c:axId val="1583789808"/>
        <c:scaling>
          <c:orientation val="minMax"/>
          <c:max val="100"/>
          <c:min val="8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Valore in percentuale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out"/>
        <c:tickLblPos val="nextTo"/>
        <c:spPr>
          <a:noFill/>
          <a:ln>
            <a:solidFill>
              <a:srgbClr val="000000"/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79220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BFCA8049-4565-7B36-3ECA-3494A4BFC2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924F459-528E-28C0-4213-9D3DE43FC3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A2CA574-C847-492C-882B-31F968FFFFB9}" type="datetimeFigureOut">
              <a:rPr lang="it-IT"/>
              <a:pPr>
                <a:defRPr/>
              </a:pPr>
              <a:t>13/07/2026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7125967-A3EB-CFBE-1E75-66A03BDB69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06C5103-E3C0-2EA4-4AE6-589994FDDD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wrap="square" lIns="91429" tIns="45714" rIns="91429" bIns="4571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D629ADA-627E-4BF7-9A41-F54B48060D1C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54B3534D-5B1E-487D-42B1-B3841DEB66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4755" tIns="47378" rIns="94755" bIns="47378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062585E-8091-938A-F5E8-06F3081451D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4755" tIns="47378" rIns="94755" bIns="47378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8725DF2-5506-4E3A-A765-E89C20618F2B}" type="datetimeFigureOut">
              <a:rPr lang="it-IT"/>
              <a:pPr>
                <a:defRPr/>
              </a:pPr>
              <a:t>13/07/2026</a:t>
            </a:fld>
            <a:endParaRPr lang="it-IT"/>
          </a:p>
        </p:txBody>
      </p:sp>
      <p:sp>
        <p:nvSpPr>
          <p:cNvPr id="4" name="Segnaposto immagine diapositiva 3">
            <a:extLst>
              <a:ext uri="{FF2B5EF4-FFF2-40B4-BE49-F238E27FC236}">
                <a16:creationId xmlns:a16="http://schemas.microsoft.com/office/drawing/2014/main" id="{A4757449-6956-8B09-6D79-30C0A872BB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5" tIns="47378" rIns="94755" bIns="47378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>
            <a:extLst>
              <a:ext uri="{FF2B5EF4-FFF2-40B4-BE49-F238E27FC236}">
                <a16:creationId xmlns:a16="http://schemas.microsoft.com/office/drawing/2014/main" id="{F111483E-B7CE-8F0D-D5A4-1D5615EA77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9613" y="4924425"/>
            <a:ext cx="5680075" cy="4030663"/>
          </a:xfrm>
          <a:prstGeom prst="rect">
            <a:avLst/>
          </a:prstGeom>
        </p:spPr>
        <p:txBody>
          <a:bodyPr vert="horz" lIns="94755" tIns="47378" rIns="94755" bIns="47378" rtlCol="0"/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3564638-5FC0-462A-FB70-0338A98C16F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4755" tIns="47378" rIns="94755" bIns="47378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74E2E6D-3486-E1BA-FC56-D33C62CD5E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wrap="square" lIns="94755" tIns="47378" rIns="94755" bIns="4737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38D047F-F9D6-4F2B-BD80-A5CD68FB046F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570477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FBD7A470-F167-EA44-01B4-D9E6372C055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2F3D15AD-FAF4-FDA5-276F-1C369FB32B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19873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F6831-28BF-B829-E22F-D47F3123C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B4EDDC31-BAD4-4A58-3E65-0EE7C98569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B4AE49C3-901F-C0CB-EF22-696D288964F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24763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93EE9-4429-7CCD-0AAB-1C1E727A0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A4B5395B-B8B5-8662-AEEE-73CAC7D5E56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E179300F-530C-5172-FB6B-56876ED4FE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4882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A13B5-054E-D492-340B-4E82B1F9C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immagine diapositiva 1">
            <a:extLst>
              <a:ext uri="{FF2B5EF4-FFF2-40B4-BE49-F238E27FC236}">
                <a16:creationId xmlns:a16="http://schemas.microsoft.com/office/drawing/2014/main" id="{BE6DD223-1524-1790-AB5E-88B8F1CCE5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egnaposto note 2">
            <a:extLst>
              <a:ext uri="{FF2B5EF4-FFF2-40B4-BE49-F238E27FC236}">
                <a16:creationId xmlns:a16="http://schemas.microsoft.com/office/drawing/2014/main" id="{5ED4C6A5-A15E-2C9F-B9EB-8E57C72E0A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5117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88718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70254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222284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A17163-AF05-320C-5442-656B88E52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777A068-5529-61C9-BDB4-40B07AB90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6738CCD-E9DF-7327-7614-8466435E1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7A49A-0F44-41EC-87EF-BD3075446F7C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7785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0BF9A00-A895-8B0F-292D-9D3E28CD6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4AF0C2B-5700-84E4-5406-A312FC2F5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892AFC5-0C76-D4F8-34E6-7E0E7DA97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82F7C-F12F-4A15-B723-887CA8D1FFFD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46328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6D64D59-84B6-6466-3E0C-897DEA846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F9A4571-6859-47D9-B83E-477815529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F211D49-780D-8276-2BDE-1AF6AC609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24CF4-1AEA-4D1C-8306-19349B7CB25D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505431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A88BE71F-34E4-33C7-577C-94935B1CB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BB53B314-2C27-0C50-0A48-37B2FE6E4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67F29BB4-D93E-5788-FFE1-856F546ED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E7D4E-3579-41D1-A064-9EA9E1AA28A8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52069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45B031C7-E58A-D6EB-5E34-23099DE36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2E9FCF8D-FB24-1590-68FF-A3CFD15C8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AF8B3D92-6D9A-6AB4-D87C-7AFD0ED08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23764-6B8C-4872-B93B-4F7E42C8919B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979304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EDA93611-7250-9A40-04E1-D4707CD1A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56DD16ED-9D05-3214-7DE0-75188454B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924EC22F-7D2D-36A4-0344-2D2C7E906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171A9-37BE-4482-9261-1146C25753D6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88555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CBE6B4A4-A962-29CD-CCEB-51BBBA2A2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940682F6-1F3F-14AD-BC5A-82BCBB309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1B5D4E46-DC9B-3CE8-A23C-0A1D962EE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B5A77-0BBB-451C-897C-090066BB06E7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804681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92BA868C-AC1C-BD4A-33A0-303090740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1D2092FA-E217-CA68-5538-32A505096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2B26F33-BE12-F2A9-94E6-4C18D1E12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CA68A-BCB4-4C8C-A3B7-646201E50E90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76508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8765034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12C99D19-0E7A-6C97-E3AA-A2D995A98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C007CFBB-A1F1-2DAF-1371-1C8B6F6AD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1C7CF41D-C474-2FB1-76EB-EF1C1AA38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BDFB3-DCA5-45B9-9D35-8503525E49C2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38801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71EBCF3-6FE4-74CD-BA95-142792CEE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2D58B7A-AB7C-C1E4-A960-730A4028F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2D4AEF-CE36-B61D-1C5C-0BD1CD025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81096-9998-4C7B-899A-85A1E55E5DFA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217925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C417CF-6707-B372-B974-A68AB54B5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18D519-ED15-4AF4-3953-4E8731CC4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F6A9EE3-992D-A358-D16F-DAA92E5B6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98A0C-ED49-418B-8755-204C0B759D45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9194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664112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670886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4175707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  <p:extLst>
      <p:ext uri="{BB962C8B-B14F-4D97-AF65-F5344CB8AC3E}">
        <p14:creationId xmlns:p14="http://schemas.microsoft.com/office/powerpoint/2010/main" val="58951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3076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157320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378724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Cornice power point">
            <a:extLst>
              <a:ext uri="{FF2B5EF4-FFF2-40B4-BE49-F238E27FC236}">
                <a16:creationId xmlns:a16="http://schemas.microsoft.com/office/drawing/2014/main" id="{0CD86AFE-6878-6486-DE3B-2BF0B89367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0825"/>
            <a:ext cx="8640763" cy="635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numero diapositiva 6">
            <a:extLst>
              <a:ext uri="{FF2B5EF4-FFF2-40B4-BE49-F238E27FC236}">
                <a16:creationId xmlns:a16="http://schemas.microsoft.com/office/drawing/2014/main" id="{42514A4A-4198-B7C1-792D-36281B63CB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72225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098DBED9-C069-4F06-8A4A-659E4D01ACCF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00DB275-8838-BC4F-60C8-598BE4237C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egnaposto titolo 1">
            <a:extLst>
              <a:ext uri="{FF2B5EF4-FFF2-40B4-BE49-F238E27FC236}">
                <a16:creationId xmlns:a16="http://schemas.microsoft.com/office/drawing/2014/main" id="{E7C4DCC3-E7AC-AE7A-8F66-ED972E660A5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2051" name="Segnaposto testo 2">
            <a:extLst>
              <a:ext uri="{FF2B5EF4-FFF2-40B4-BE49-F238E27FC236}">
                <a16:creationId xmlns:a16="http://schemas.microsoft.com/office/drawing/2014/main" id="{EA009B75-D1B8-0AC2-6FA4-00002C8829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60723D-6044-5C1B-1C4C-9EBF81B987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046D6C-C7B4-6C7D-8F2D-45C82F6B6A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A0DC64F-8565-AE75-9580-26108A8DC5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72225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C4D5E98-BABA-4B9F-ABFD-D04D873ED44E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6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8.xml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0.xml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2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3">
            <a:extLst>
              <a:ext uri="{FF2B5EF4-FFF2-40B4-BE49-F238E27FC236}">
                <a16:creationId xmlns:a16="http://schemas.microsoft.com/office/drawing/2014/main" id="{273D148E-20AC-DA27-DCE0-15759F11EE02}"/>
              </a:ext>
            </a:extLst>
          </p:cNvPr>
          <p:cNvSpPr/>
          <p:nvPr/>
        </p:nvSpPr>
        <p:spPr>
          <a:xfrm>
            <a:off x="-1" y="0"/>
            <a:ext cx="9131711" cy="6858000"/>
          </a:xfrm>
          <a:prstGeom prst="rect">
            <a:avLst/>
          </a:prstGeom>
          <a:solidFill>
            <a:srgbClr val="009CE0"/>
          </a:solidFill>
          <a:ln w="12700">
            <a:miter lim="400000"/>
          </a:ln>
        </p:spPr>
        <p:txBody>
          <a:bodyPr lIns="45718" tIns="45718" rIns="45718" bIns="45718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9pPr>
          </a:lstStyle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" name="Picture 2" descr="Immagine 7">
            <a:extLst>
              <a:ext uri="{FF2B5EF4-FFF2-40B4-BE49-F238E27FC236}">
                <a16:creationId xmlns:a16="http://schemas.microsoft.com/office/drawing/2014/main" id="{BE579D75-6BE2-2876-BB14-EF9A953B7C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6"/>
          <a:stretch>
            <a:fillRect/>
          </a:stretch>
        </p:blipFill>
        <p:spPr>
          <a:xfrm>
            <a:off x="182511" y="240737"/>
            <a:ext cx="1828800" cy="781275"/>
          </a:xfrm>
          <a:prstGeom prst="rect">
            <a:avLst/>
          </a:prstGeom>
        </p:spPr>
      </p:pic>
      <p:sp>
        <p:nvSpPr>
          <p:cNvPr id="4" name="CasellaDiTesto 8">
            <a:extLst>
              <a:ext uri="{FF2B5EF4-FFF2-40B4-BE49-F238E27FC236}">
                <a16:creationId xmlns:a16="http://schemas.microsoft.com/office/drawing/2014/main" id="{2947F064-751F-5CD6-DA1D-FD3024209A13}"/>
              </a:ext>
            </a:extLst>
          </p:cNvPr>
          <p:cNvSpPr txBox="1"/>
          <p:nvPr/>
        </p:nvSpPr>
        <p:spPr>
          <a:xfrm>
            <a:off x="337336" y="2039150"/>
            <a:ext cx="8722420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:lc="http://schemas.openxmlformats.org/drawingml/2006/lockedCanvas" xmlns="" val="1"/>
            </a:ext>
          </a:extLst>
        </p:spPr>
        <p:txBody>
          <a:bodyPr wrap="square" lIns="45718" tIns="45718" rIns="45718" bIns="45718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rescia Sans Bold"/>
                <a:ea typeface="Brescia Sans Bold"/>
                <a:cs typeface="Brescia Sans Bold"/>
                <a:sym typeface="Brescia Sans Bold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ptos"/>
              </a:defRPr>
            </a:lvl9pPr>
          </a:lstStyle>
          <a:p>
            <a:pPr algn="ctr"/>
            <a:r>
              <a:rPr lang="it-IT" sz="2800" b="1">
                <a:solidFill>
                  <a:schemeClr val="tx1"/>
                </a:solidFill>
                <a:latin typeface="Arial"/>
                <a:cs typeface="Arial"/>
              </a:rPr>
              <a:t>SERVIZI INTEGRATI MOBILITÀ</a:t>
            </a:r>
            <a:endParaRPr lang="en-US" sz="2800" b="1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sz="2800"/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3AFDC2E5-E796-2934-473A-CE1A53503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460" y="3919108"/>
            <a:ext cx="80645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ea typeface="+mn-ea"/>
                <a:cs typeface="+mn-cs"/>
                <a:sym typeface="Aptos"/>
              </a:defRPr>
            </a:lvl1pPr>
            <a:lvl2pPr marL="742950" marR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ea typeface="+mn-ea"/>
                <a:cs typeface="+mn-cs"/>
                <a:sym typeface="Aptos"/>
              </a:defRPr>
            </a:lvl2pPr>
            <a:lvl3pPr marL="1143000" marR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ea typeface="+mn-ea"/>
                <a:cs typeface="+mn-cs"/>
                <a:sym typeface="Aptos"/>
              </a:defRPr>
            </a:lvl3pPr>
            <a:lvl4pPr marL="1600200" marR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ea typeface="+mn-ea"/>
                <a:cs typeface="+mn-cs"/>
                <a:sym typeface="Aptos"/>
              </a:defRPr>
            </a:lvl4pPr>
            <a:lvl5pPr marL="2057400" marR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ea typeface="+mn-ea"/>
                <a:cs typeface="+mn-cs"/>
                <a:sym typeface="Aptos"/>
              </a:defRPr>
            </a:lvl5pPr>
            <a:lvl6pPr marL="2514600" marR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ea typeface="+mn-ea"/>
                <a:cs typeface="+mn-cs"/>
                <a:sym typeface="Aptos"/>
              </a:defRPr>
            </a:lvl6pPr>
            <a:lvl7pPr marL="2971800" marR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ea typeface="+mn-ea"/>
                <a:cs typeface="+mn-cs"/>
                <a:sym typeface="Aptos"/>
              </a:defRPr>
            </a:lvl7pPr>
            <a:lvl8pPr marL="3429000" marR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ea typeface="+mn-ea"/>
                <a:cs typeface="+mn-cs"/>
                <a:sym typeface="Aptos"/>
              </a:defRPr>
            </a:lvl8pPr>
            <a:lvl9pPr marL="3886200" marR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ea typeface="+mn-ea"/>
                <a:cs typeface="+mn-cs"/>
                <a:sym typeface="Aptos"/>
              </a:defRPr>
            </a:lvl9pPr>
          </a:lstStyle>
          <a:p>
            <a:pPr algn="ctr" eaLnBrk="1" hangingPunct="1"/>
            <a:r>
              <a:rPr lang="it-IT" altLang="it-IT" sz="2800" b="1" dirty="0">
                <a:latin typeface="Arial"/>
              </a:rPr>
              <a:t>MONITORAGGIO DEGLI STANDARD DI QUALITÀ DEL SERVIZIO</a:t>
            </a:r>
            <a:endParaRPr lang="it-IT" altLang="it-IT" sz="2800" b="1" dirty="0">
              <a:latin typeface="Arial"/>
              <a:cs typeface="Arial"/>
            </a:endParaRPr>
          </a:p>
          <a:p>
            <a:pPr algn="ctr" eaLnBrk="1" hangingPunct="1"/>
            <a:r>
              <a:rPr lang="it-IT" altLang="it-IT" sz="2800" b="1" dirty="0">
                <a:latin typeface="Arial"/>
              </a:rPr>
              <a:t>ANNO 2025</a:t>
            </a:r>
            <a:endParaRPr lang="it-IT" altLang="it-IT" sz="2800" b="1" dirty="0">
              <a:latin typeface="Arial"/>
              <a:cs typeface="Arial"/>
            </a:endParaRPr>
          </a:p>
        </p:txBody>
      </p:sp>
      <p:sp>
        <p:nvSpPr>
          <p:cNvPr id="9" name="Line 7">
            <a:extLst>
              <a:ext uri="{FF2B5EF4-FFF2-40B4-BE49-F238E27FC236}">
                <a16:creationId xmlns:a16="http://schemas.microsoft.com/office/drawing/2014/main" id="{B3CC91FA-B3BC-86F6-14BA-75B8AFED8CA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5632" y="3470983"/>
            <a:ext cx="7153940" cy="184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853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7">
            <a:extLst>
              <a:ext uri="{FF2B5EF4-FFF2-40B4-BE49-F238E27FC236}">
                <a16:creationId xmlns:a16="http://schemas.microsoft.com/office/drawing/2014/main" id="{C4B0D7BE-7BF2-8FF8-30C1-F83887C6A49E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0938" y="1356235"/>
            <a:ext cx="6840537" cy="0"/>
          </a:xfrm>
          <a:prstGeom prst="line">
            <a:avLst/>
          </a:prstGeom>
          <a:noFill/>
          <a:ln w="9525">
            <a:solidFill>
              <a:srgbClr val="0073A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355D52-8A81-CEF9-BD01-246E57ED6E10}"/>
              </a:ext>
            </a:extLst>
          </p:cNvPr>
          <p:cNvSpPr txBox="1"/>
          <p:nvPr/>
        </p:nvSpPr>
        <p:spPr>
          <a:xfrm>
            <a:off x="8318221" y="6309158"/>
            <a:ext cx="483384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1600" b="1" i="0" u="none" strike="noStrike" baseline="0">
                <a:solidFill>
                  <a:srgbClr val="FFFFFF"/>
                </a:solidFill>
                <a:latin typeface="Arial"/>
              </a:rPr>
              <a:t>2</a:t>
            </a:r>
            <a:r>
              <a:rPr sz="16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​</a:t>
            </a:r>
            <a:endParaRPr lang="en-US"/>
          </a:p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8EF3FF-1FC2-9191-9E02-CD278F813CC4}"/>
              </a:ext>
            </a:extLst>
          </p:cNvPr>
          <p:cNvSpPr txBox="1"/>
          <p:nvPr/>
        </p:nvSpPr>
        <p:spPr>
          <a:xfrm>
            <a:off x="1369586" y="799530"/>
            <a:ext cx="680764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800" b="1" dirty="0">
                <a:solidFill>
                  <a:srgbClr val="0073AB"/>
                </a:solidFill>
                <a:latin typeface="Arial"/>
                <a:cs typeface="Arial"/>
              </a:rPr>
              <a:t>SOSTA SU </a:t>
            </a:r>
            <a:r>
              <a:rPr lang="it-IT" sz="2800" b="1">
                <a:solidFill>
                  <a:srgbClr val="0073AB"/>
                </a:solidFill>
                <a:latin typeface="Arial"/>
                <a:cs typeface="Arial"/>
              </a:rPr>
              <a:t>SUOLO PUBBLICO</a:t>
            </a:r>
            <a:endParaRPr lang="it-IT" sz="2800" b="1">
              <a:solidFill>
                <a:srgbClr val="0073AB"/>
              </a:solidFill>
              <a:cs typeface="Arial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F4EC70F-C3AA-BE93-DACA-E6CF689DED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8239364"/>
              </p:ext>
            </p:extLst>
          </p:nvPr>
        </p:nvGraphicFramePr>
        <p:xfrm>
          <a:off x="867245" y="1597622"/>
          <a:ext cx="6464678" cy="1727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48752C93-91F5-8A4E-A2E8-202CC20625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6574175"/>
              </p:ext>
            </p:extLst>
          </p:nvPr>
        </p:nvGraphicFramePr>
        <p:xfrm>
          <a:off x="957159" y="3830397"/>
          <a:ext cx="6464679" cy="1714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Graphic 10" descr="Freccia a destra con riempimento a tinta unita">
            <a:extLst>
              <a:ext uri="{FF2B5EF4-FFF2-40B4-BE49-F238E27FC236}">
                <a16:creationId xmlns:a16="http://schemas.microsoft.com/office/drawing/2014/main" id="{26A667F7-3499-71C2-C8D5-B8DA85DA59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06021" y="2397574"/>
            <a:ext cx="444297" cy="5641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3F8414E-EAFD-3002-6F1D-C574C111224D}"/>
              </a:ext>
            </a:extLst>
          </p:cNvPr>
          <p:cNvSpPr txBox="1"/>
          <p:nvPr/>
        </p:nvSpPr>
        <p:spPr>
          <a:xfrm>
            <a:off x="7624382" y="2398650"/>
            <a:ext cx="855988" cy="50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dirty="0" err="1">
                <a:latin typeface="Arial"/>
                <a:cs typeface="Arial"/>
              </a:rPr>
              <a:t>Minimo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lang="en-US" sz="900" dirty="0" err="1">
                <a:latin typeface="Arial"/>
                <a:cs typeface="Arial"/>
              </a:rPr>
              <a:t>contrattuale</a:t>
            </a:r>
            <a:r>
              <a:rPr lang="en-US" sz="900" dirty="0">
                <a:latin typeface="Arial"/>
                <a:cs typeface="Arial"/>
              </a:rPr>
              <a:t> – 90%</a:t>
            </a:r>
            <a:endParaRPr lang="en-US" sz="900" dirty="0">
              <a:cs typeface="Arial"/>
            </a:endParaRPr>
          </a:p>
        </p:txBody>
      </p:sp>
      <p:pic>
        <p:nvPicPr>
          <p:cNvPr id="2" name="Graphic 1" descr="Freccia a destra con riempimento a tinta unita">
            <a:extLst>
              <a:ext uri="{FF2B5EF4-FFF2-40B4-BE49-F238E27FC236}">
                <a16:creationId xmlns:a16="http://schemas.microsoft.com/office/drawing/2014/main" id="{93DD0E00-4F83-49EC-C8C3-84F1371A90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78592" y="4618260"/>
            <a:ext cx="444297" cy="5641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4309EE-7B8A-FB38-F9B3-8DC0A3819C7F}"/>
              </a:ext>
            </a:extLst>
          </p:cNvPr>
          <p:cNvSpPr txBox="1"/>
          <p:nvPr/>
        </p:nvSpPr>
        <p:spPr>
          <a:xfrm>
            <a:off x="7704210" y="4684650"/>
            <a:ext cx="855988" cy="50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dirty="0" err="1">
                <a:latin typeface="Arial"/>
                <a:cs typeface="Arial"/>
              </a:rPr>
              <a:t>Minimo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lang="en-US" sz="900" dirty="0" err="1">
                <a:latin typeface="Arial"/>
                <a:cs typeface="Arial"/>
              </a:rPr>
              <a:t>contrattuale</a:t>
            </a:r>
            <a:r>
              <a:rPr lang="en-US" sz="900" dirty="0">
                <a:latin typeface="Arial"/>
                <a:cs typeface="Arial"/>
              </a:rPr>
              <a:t> – 90%</a:t>
            </a:r>
            <a:endParaRPr lang="en-US" sz="900" dirty="0"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0E1809-3F40-AD4C-E808-1CC7B021B9E1}"/>
              </a:ext>
            </a:extLst>
          </p:cNvPr>
          <p:cNvSpPr txBox="1"/>
          <p:nvPr/>
        </p:nvSpPr>
        <p:spPr>
          <a:xfrm>
            <a:off x="1356063" y="3430487"/>
            <a:ext cx="720790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latin typeface="Arial"/>
                <a:cs typeface="Arial"/>
              </a:rPr>
              <a:t>Funzionamento</a:t>
            </a:r>
            <a:r>
              <a:rPr lang="en-US" sz="1200" b="1" dirty="0">
                <a:latin typeface="Arial"/>
                <a:cs typeface="Arial"/>
              </a:rPr>
              <a:t> del </a:t>
            </a:r>
            <a:r>
              <a:rPr lang="en-US" sz="1200" b="1" dirty="0" err="1">
                <a:latin typeface="Arial"/>
                <a:cs typeface="Arial"/>
              </a:rPr>
              <a:t>servizio</a:t>
            </a:r>
            <a:r>
              <a:rPr lang="en-US" sz="1200" b="1" dirty="0">
                <a:latin typeface="Arial"/>
                <a:cs typeface="Arial"/>
              </a:rPr>
              <a:t> = Media </a:t>
            </a:r>
            <a:r>
              <a:rPr lang="en-US" sz="1200" b="1" dirty="0" err="1">
                <a:latin typeface="Arial"/>
                <a:cs typeface="Arial"/>
              </a:rPr>
              <a:t>mensile</a:t>
            </a:r>
            <a:r>
              <a:rPr lang="en-US" sz="1200" b="1" dirty="0">
                <a:latin typeface="Arial"/>
                <a:cs typeface="Arial"/>
              </a:rPr>
              <a:t> della </a:t>
            </a:r>
            <a:r>
              <a:rPr lang="en-US" sz="1200" b="1" dirty="0" err="1">
                <a:latin typeface="Arial"/>
                <a:cs typeface="Arial"/>
              </a:rPr>
              <a:t>percentuale</a:t>
            </a:r>
            <a:r>
              <a:rPr lang="en-US" sz="1200" b="1" dirty="0">
                <a:latin typeface="Arial"/>
                <a:cs typeface="Arial"/>
              </a:rPr>
              <a:t> di </a:t>
            </a:r>
            <a:r>
              <a:rPr lang="en-US" sz="1200" b="1" dirty="0" err="1">
                <a:latin typeface="Arial"/>
                <a:cs typeface="Arial"/>
              </a:rPr>
              <a:t>parcometri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funzionanti</a:t>
            </a:r>
            <a:endParaRPr lang="en-US" sz="1200" b="1"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9A09F5-A3AE-812F-F7E1-F1EB2720B21E}"/>
              </a:ext>
            </a:extLst>
          </p:cNvPr>
          <p:cNvSpPr txBox="1"/>
          <p:nvPr/>
        </p:nvSpPr>
        <p:spPr>
          <a:xfrm>
            <a:off x="1152862" y="5680200"/>
            <a:ext cx="7773964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latin typeface="Arial"/>
                <a:cs typeface="Arial"/>
              </a:rPr>
              <a:t>Qualità</a:t>
            </a:r>
            <a:r>
              <a:rPr lang="en-US" sz="1200" b="1" dirty="0">
                <a:latin typeface="Arial"/>
                <a:cs typeface="Arial"/>
              </a:rPr>
              <a:t> del </a:t>
            </a:r>
            <a:r>
              <a:rPr lang="en-US" sz="1200" b="1" dirty="0" err="1">
                <a:latin typeface="Arial"/>
                <a:cs typeface="Arial"/>
              </a:rPr>
              <a:t>servizio</a:t>
            </a:r>
            <a:r>
              <a:rPr lang="en-US" sz="1200" b="1" dirty="0">
                <a:latin typeface="Arial"/>
                <a:cs typeface="Arial"/>
              </a:rPr>
              <a:t> = </a:t>
            </a:r>
            <a:r>
              <a:rPr lang="en-US" sz="1200" b="1" dirty="0" err="1">
                <a:latin typeface="Arial"/>
                <a:cs typeface="Arial"/>
              </a:rPr>
              <a:t>Visibilità</a:t>
            </a:r>
            <a:r>
              <a:rPr lang="en-US" sz="1200" b="1" dirty="0">
                <a:latin typeface="Arial"/>
                <a:cs typeface="Arial"/>
              </a:rPr>
              <a:t> della </a:t>
            </a:r>
            <a:r>
              <a:rPr lang="en-US" sz="1200" b="1" dirty="0" err="1">
                <a:latin typeface="Arial"/>
                <a:cs typeface="Arial"/>
              </a:rPr>
              <a:t>segnaletica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orizzontale</a:t>
            </a:r>
            <a:r>
              <a:rPr lang="en-US" sz="1200" b="1" dirty="0">
                <a:latin typeface="Arial"/>
                <a:cs typeface="Arial"/>
              </a:rPr>
              <a:t> e </a:t>
            </a:r>
            <a:r>
              <a:rPr lang="en-US" sz="1200" b="1" dirty="0" err="1">
                <a:latin typeface="Arial"/>
                <a:cs typeface="Arial"/>
              </a:rPr>
              <a:t>verticale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indicante</a:t>
            </a:r>
            <a:r>
              <a:rPr lang="en-US" sz="1200" b="1" dirty="0">
                <a:latin typeface="Arial"/>
                <a:cs typeface="Arial"/>
              </a:rPr>
              <a:t> le </a:t>
            </a:r>
            <a:r>
              <a:rPr lang="en-US" sz="1200" b="1" dirty="0" err="1">
                <a:latin typeface="Arial"/>
                <a:cs typeface="Arial"/>
              </a:rPr>
              <a:t>aree</a:t>
            </a:r>
            <a:r>
              <a:rPr lang="en-US" sz="1200" b="1" dirty="0">
                <a:latin typeface="Arial"/>
                <a:cs typeface="Arial"/>
              </a:rPr>
              <a:t> di </a:t>
            </a:r>
            <a:r>
              <a:rPr lang="en-US" sz="1200" b="1" err="1">
                <a:latin typeface="Arial"/>
                <a:cs typeface="Arial"/>
              </a:rPr>
              <a:t>sosta</a:t>
            </a:r>
            <a:r>
              <a:rPr lang="en-US" sz="1200" b="1" dirty="0">
                <a:latin typeface="Arial"/>
                <a:cs typeface="Arial"/>
              </a:rPr>
              <a:t> </a:t>
            </a:r>
            <a:endParaRPr lang="en-US" sz="1200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119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>
            <a:extLst>
              <a:ext uri="{FF2B5EF4-FFF2-40B4-BE49-F238E27FC236}">
                <a16:creationId xmlns:a16="http://schemas.microsoft.com/office/drawing/2014/main" id="{0611E395-7B09-875B-3A86-3C2271347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636" y="765267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2800" b="1">
                <a:solidFill>
                  <a:srgbClr val="0073AB"/>
                </a:solidFill>
                <a:latin typeface="Arial"/>
                <a:cs typeface="Arial"/>
              </a:rPr>
              <a:t>SOSTA IN STRUTTURA</a:t>
            </a:r>
            <a:endParaRPr lang="it-IT" altLang="it-IT" sz="2800" b="1" dirty="0">
              <a:solidFill>
                <a:srgbClr val="0073AB"/>
              </a:solidFill>
              <a:cs typeface="Arial"/>
            </a:endParaRPr>
          </a:p>
        </p:txBody>
      </p:sp>
      <p:sp>
        <p:nvSpPr>
          <p:cNvPr id="5" name="Line 7">
            <a:extLst>
              <a:ext uri="{FF2B5EF4-FFF2-40B4-BE49-F238E27FC236}">
                <a16:creationId xmlns:a16="http://schemas.microsoft.com/office/drawing/2014/main" id="{7E13C2D1-13E6-18E7-7FE4-D03775879270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0938" y="1365277"/>
            <a:ext cx="6840537" cy="0"/>
          </a:xfrm>
          <a:prstGeom prst="line">
            <a:avLst/>
          </a:prstGeom>
          <a:noFill/>
          <a:ln w="9525">
            <a:solidFill>
              <a:srgbClr val="0073A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62D6331-6642-F203-334A-658E3CED3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6550" y="6308725"/>
            <a:ext cx="6477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it-IT" altLang="it-IT" sz="1600" b="1">
                <a:solidFill>
                  <a:schemeClr val="bg1"/>
                </a:solidFill>
                <a:cs typeface="Arial"/>
              </a:rPr>
              <a:t>3</a:t>
            </a:r>
            <a:endParaRPr lang="it-IT" altLang="it-IT" sz="1600" b="1" dirty="0">
              <a:solidFill>
                <a:schemeClr val="bg1"/>
              </a:solidFill>
              <a:cs typeface="Arial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9664843-09E0-E66C-69D4-EC89BAC2B6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1814361"/>
              </p:ext>
            </p:extLst>
          </p:nvPr>
        </p:nvGraphicFramePr>
        <p:xfrm>
          <a:off x="845474" y="1619393"/>
          <a:ext cx="6464678" cy="1727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8763E92-50DE-0656-7CA5-E3C94CEB72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1003124"/>
              </p:ext>
            </p:extLst>
          </p:nvPr>
        </p:nvGraphicFramePr>
        <p:xfrm>
          <a:off x="753959" y="3924741"/>
          <a:ext cx="6464679" cy="1714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Graphic 5" descr="Freccia a destra con riempimento a tinta unita">
            <a:extLst>
              <a:ext uri="{FF2B5EF4-FFF2-40B4-BE49-F238E27FC236}">
                <a16:creationId xmlns:a16="http://schemas.microsoft.com/office/drawing/2014/main" id="{43C46ADB-0E3F-C3CC-00BE-A18E5DA96A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84250" y="2397573"/>
            <a:ext cx="444297" cy="564128"/>
          </a:xfrm>
          <a:prstGeom prst="rect">
            <a:avLst/>
          </a:prstGeom>
        </p:spPr>
      </p:pic>
      <p:pic>
        <p:nvPicPr>
          <p:cNvPr id="10" name="Graphic 9" descr="Freccia a destra con riempimento a tinta unita">
            <a:extLst>
              <a:ext uri="{FF2B5EF4-FFF2-40B4-BE49-F238E27FC236}">
                <a16:creationId xmlns:a16="http://schemas.microsoft.com/office/drawing/2014/main" id="{8B7D4902-22B0-4497-C37C-17924133D7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97164" y="4690831"/>
            <a:ext cx="444297" cy="56412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D3A3683-7BB8-8AAC-31F9-C25B33E5E3EE}"/>
              </a:ext>
            </a:extLst>
          </p:cNvPr>
          <p:cNvSpPr txBox="1"/>
          <p:nvPr/>
        </p:nvSpPr>
        <p:spPr>
          <a:xfrm>
            <a:off x="7631639" y="2427679"/>
            <a:ext cx="855988" cy="50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dirty="0" err="1">
                <a:latin typeface="Arial"/>
                <a:cs typeface="Arial"/>
              </a:rPr>
              <a:t>Minimo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lang="en-US" sz="900" dirty="0" err="1">
                <a:latin typeface="Arial"/>
                <a:cs typeface="Arial"/>
              </a:rPr>
              <a:t>contrattuale</a:t>
            </a:r>
            <a:r>
              <a:rPr lang="en-US" sz="900" dirty="0">
                <a:latin typeface="Arial"/>
                <a:cs typeface="Arial"/>
              </a:rPr>
              <a:t> – 90%</a:t>
            </a:r>
            <a:endParaRPr lang="en-US" sz="900" dirty="0"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3FE122-611C-641E-5167-84B19891EF07}"/>
              </a:ext>
            </a:extLst>
          </p:cNvPr>
          <p:cNvSpPr txBox="1"/>
          <p:nvPr/>
        </p:nvSpPr>
        <p:spPr>
          <a:xfrm>
            <a:off x="7631639" y="4757221"/>
            <a:ext cx="855988" cy="50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dirty="0" err="1">
                <a:latin typeface="Arial"/>
                <a:cs typeface="Arial"/>
              </a:rPr>
              <a:t>Minimo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lang="en-US" sz="900" dirty="0" err="1">
                <a:latin typeface="Arial"/>
                <a:cs typeface="Arial"/>
              </a:rPr>
              <a:t>contrattuale</a:t>
            </a:r>
            <a:r>
              <a:rPr lang="en-US" sz="900" dirty="0">
                <a:latin typeface="Arial"/>
                <a:cs typeface="Arial"/>
              </a:rPr>
              <a:t> – 90%</a:t>
            </a:r>
            <a:endParaRPr lang="en-US" sz="900" dirty="0"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36D0FF-6AF7-3B88-5E25-ACBB0D7D606B}"/>
              </a:ext>
            </a:extLst>
          </p:cNvPr>
          <p:cNvSpPr txBox="1"/>
          <p:nvPr/>
        </p:nvSpPr>
        <p:spPr>
          <a:xfrm>
            <a:off x="1283492" y="3430487"/>
            <a:ext cx="720790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latin typeface="Arial"/>
                <a:cs typeface="Arial"/>
              </a:rPr>
              <a:t>Accessibilità</a:t>
            </a:r>
            <a:r>
              <a:rPr lang="en-US" sz="1200" b="1" dirty="0">
                <a:latin typeface="Arial"/>
                <a:cs typeface="Arial"/>
              </a:rPr>
              <a:t> del </a:t>
            </a:r>
            <a:r>
              <a:rPr lang="en-US" sz="1200" b="1" dirty="0" err="1">
                <a:latin typeface="Arial"/>
                <a:cs typeface="Arial"/>
              </a:rPr>
              <a:t>servizio</a:t>
            </a:r>
            <a:r>
              <a:rPr lang="en-US" sz="1200" b="1" dirty="0">
                <a:latin typeface="Arial"/>
                <a:cs typeface="Arial"/>
              </a:rPr>
              <a:t> = </a:t>
            </a:r>
            <a:r>
              <a:rPr lang="en-US" sz="1200" b="1" dirty="0" err="1">
                <a:latin typeface="Arial"/>
                <a:cs typeface="Arial"/>
              </a:rPr>
              <a:t>Funzionamento</a:t>
            </a:r>
            <a:r>
              <a:rPr lang="en-US" sz="1200" b="1" dirty="0">
                <a:latin typeface="Arial"/>
                <a:cs typeface="Arial"/>
              </a:rPr>
              <a:t> degli </a:t>
            </a:r>
            <a:r>
              <a:rPr lang="en-US" sz="1200" b="1" dirty="0" err="1">
                <a:latin typeface="Arial"/>
                <a:cs typeface="Arial"/>
              </a:rPr>
              <a:t>impianti</a:t>
            </a:r>
            <a:r>
              <a:rPr lang="en-US" sz="1200" b="1" dirty="0">
                <a:latin typeface="Arial"/>
                <a:cs typeface="Arial"/>
              </a:rPr>
              <a:t> di </a:t>
            </a:r>
            <a:r>
              <a:rPr lang="en-US" sz="1200" b="1" dirty="0" err="1">
                <a:latin typeface="Arial"/>
                <a:cs typeface="Arial"/>
              </a:rPr>
              <a:t>gestione</a:t>
            </a:r>
            <a:r>
              <a:rPr lang="en-US" sz="1200" b="1" dirty="0">
                <a:latin typeface="Arial"/>
                <a:cs typeface="Arial"/>
              </a:rPr>
              <a:t> della </a:t>
            </a:r>
            <a:r>
              <a:rPr lang="en-US" sz="1200" b="1" dirty="0" err="1">
                <a:latin typeface="Arial"/>
                <a:cs typeface="Arial"/>
              </a:rPr>
              <a:t>sosta</a:t>
            </a:r>
            <a:endParaRPr lang="en-US" sz="1200" b="1" dirty="0" err="1"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D15F68-C1E5-307A-A32B-CDC6D072C5AD}"/>
              </a:ext>
            </a:extLst>
          </p:cNvPr>
          <p:cNvSpPr txBox="1"/>
          <p:nvPr/>
        </p:nvSpPr>
        <p:spPr>
          <a:xfrm>
            <a:off x="2103549" y="5723743"/>
            <a:ext cx="720790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latin typeface="Arial"/>
                <a:cs typeface="Arial"/>
              </a:rPr>
              <a:t>Qualità</a:t>
            </a:r>
            <a:r>
              <a:rPr lang="en-US" sz="1200" b="1" dirty="0">
                <a:latin typeface="Arial"/>
                <a:cs typeface="Arial"/>
              </a:rPr>
              <a:t> del </a:t>
            </a:r>
            <a:r>
              <a:rPr lang="en-US" sz="1200" b="1" dirty="0" err="1">
                <a:latin typeface="Arial"/>
                <a:cs typeface="Arial"/>
              </a:rPr>
              <a:t>servizio</a:t>
            </a:r>
            <a:r>
              <a:rPr lang="en-US" sz="1200" b="1" dirty="0">
                <a:latin typeface="Arial"/>
                <a:cs typeface="Arial"/>
              </a:rPr>
              <a:t> = Grado di </a:t>
            </a:r>
            <a:r>
              <a:rPr lang="en-US" sz="1200" b="1" dirty="0" err="1">
                <a:latin typeface="Arial"/>
                <a:cs typeface="Arial"/>
              </a:rPr>
              <a:t>pulizia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dei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locali</a:t>
            </a:r>
            <a:r>
              <a:rPr lang="en-US" sz="1200" b="1">
                <a:latin typeface="Arial"/>
                <a:cs typeface="Arial"/>
              </a:rPr>
              <a:t> e delle aree</a:t>
            </a:r>
            <a:endParaRPr lang="en-US" sz="1200" b="1" dirty="0" err="1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1446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Line 5">
            <a:extLst>
              <a:ext uri="{FF2B5EF4-FFF2-40B4-BE49-F238E27FC236}">
                <a16:creationId xmlns:a16="http://schemas.microsoft.com/office/drawing/2014/main" id="{2FD933C6-F2B8-8C2F-C9FD-9BD82064B16F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088" y="1166033"/>
            <a:ext cx="7488237" cy="0"/>
          </a:xfrm>
          <a:prstGeom prst="line">
            <a:avLst/>
          </a:prstGeom>
          <a:noFill/>
          <a:ln w="9525">
            <a:solidFill>
              <a:srgbClr val="0073A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28" name="Text Box 5">
            <a:extLst>
              <a:ext uri="{FF2B5EF4-FFF2-40B4-BE49-F238E27FC236}">
                <a16:creationId xmlns:a16="http://schemas.microsoft.com/office/drawing/2014/main" id="{34291F2B-25B4-3E60-FBE6-F18C95DAD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557338"/>
            <a:ext cx="734377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1463" indent="-2714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endParaRPr lang="it-IT" altLang="it-IT" sz="1400"/>
          </a:p>
        </p:txBody>
      </p:sp>
      <p:sp>
        <p:nvSpPr>
          <p:cNvPr id="26631" name="CasellaDiTesto 6">
            <a:extLst>
              <a:ext uri="{FF2B5EF4-FFF2-40B4-BE49-F238E27FC236}">
                <a16:creationId xmlns:a16="http://schemas.microsoft.com/office/drawing/2014/main" id="{05B31CCB-E846-5CFC-D708-013821A4E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6550" y="6308725"/>
            <a:ext cx="6477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it-IT" altLang="it-IT" sz="1600" b="1">
                <a:solidFill>
                  <a:schemeClr val="bg1"/>
                </a:solidFill>
                <a:latin typeface="Arial"/>
                <a:cs typeface="Arial"/>
              </a:rPr>
              <a:t>4</a:t>
            </a:r>
            <a:endParaRPr lang="it-IT" altLang="it-IT" sz="1600" b="1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C72FC911-3AA5-6BED-7ADB-4FB6E3494D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605610"/>
            <a:ext cx="8064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2800" b="1">
                <a:solidFill>
                  <a:srgbClr val="0073AB"/>
                </a:solidFill>
                <a:latin typeface="Arial"/>
                <a:cs typeface="Arial"/>
              </a:rPr>
              <a:t>SEGNALETICA LUMINOSA</a:t>
            </a:r>
            <a:endParaRPr lang="it-IT" altLang="it-IT" sz="2800" dirty="0">
              <a:solidFill>
                <a:srgbClr val="0073AB"/>
              </a:solidFill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EBCF6953-B9C3-4E69-51F3-29B8EA1968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0782895"/>
              </p:ext>
            </p:extLst>
          </p:nvPr>
        </p:nvGraphicFramePr>
        <p:xfrm>
          <a:off x="826530" y="1203311"/>
          <a:ext cx="6464679" cy="1714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4044B2B-132D-501E-EADF-69CEA4700DE5}"/>
              </a:ext>
            </a:extLst>
          </p:cNvPr>
          <p:cNvSpPr txBox="1"/>
          <p:nvPr/>
        </p:nvSpPr>
        <p:spPr>
          <a:xfrm>
            <a:off x="7638896" y="2057564"/>
            <a:ext cx="855988" cy="50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dirty="0" err="1">
                <a:latin typeface="Arial"/>
                <a:cs typeface="Arial"/>
              </a:rPr>
              <a:t>Minimo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lang="en-US" sz="900" dirty="0" err="1">
                <a:latin typeface="Arial"/>
                <a:cs typeface="Arial"/>
              </a:rPr>
              <a:t>contrattuale</a:t>
            </a:r>
            <a:r>
              <a:rPr lang="en-US" sz="900" dirty="0">
                <a:latin typeface="Arial"/>
                <a:cs typeface="Arial"/>
              </a:rPr>
              <a:t> – 90%</a:t>
            </a:r>
            <a:endParaRPr lang="en-US" sz="900" dirty="0">
              <a:cs typeface="Arial"/>
            </a:endParaRPr>
          </a:p>
        </p:txBody>
      </p:sp>
      <p:pic>
        <p:nvPicPr>
          <p:cNvPr id="7" name="Graphic 6" descr="Freccia a destra con riempimento a tinta unita">
            <a:extLst>
              <a:ext uri="{FF2B5EF4-FFF2-40B4-BE49-F238E27FC236}">
                <a16:creationId xmlns:a16="http://schemas.microsoft.com/office/drawing/2014/main" id="{B259DD28-BFCE-0547-6C98-4BD504A0C0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84250" y="1991173"/>
            <a:ext cx="444297" cy="56412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EBD5B9-EBCD-C902-2EB1-0998A51C0B28}"/>
              </a:ext>
            </a:extLst>
          </p:cNvPr>
          <p:cNvSpPr txBox="1"/>
          <p:nvPr/>
        </p:nvSpPr>
        <p:spPr>
          <a:xfrm>
            <a:off x="4199010" y="1557434"/>
            <a:ext cx="2887988" cy="2380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dirty="0">
                <a:latin typeface="Arial"/>
                <a:cs typeface="Arial"/>
              </a:rPr>
              <a:t>Non </a:t>
            </a:r>
            <a:r>
              <a:rPr lang="en-US" sz="900" dirty="0" err="1">
                <a:latin typeface="Arial"/>
                <a:cs typeface="Arial"/>
              </a:rPr>
              <a:t>previsto</a:t>
            </a:r>
            <a:endParaRPr lang="en-US" sz="900" dirty="0" err="1"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B39142-1BC9-133B-B5C2-56646A0CDB1D}"/>
              </a:ext>
            </a:extLst>
          </p:cNvPr>
          <p:cNvSpPr txBox="1"/>
          <p:nvPr/>
        </p:nvSpPr>
        <p:spPr>
          <a:xfrm>
            <a:off x="1927524" y="1484555"/>
            <a:ext cx="71810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dirty="0">
                <a:latin typeface="Arial"/>
                <a:cs typeface="Arial"/>
              </a:rPr>
              <a:t>Non </a:t>
            </a:r>
            <a:r>
              <a:rPr lang="en-US" sz="900" dirty="0" err="1">
                <a:latin typeface="Arial"/>
                <a:cs typeface="Arial"/>
              </a:rPr>
              <a:t>previsto</a:t>
            </a:r>
            <a:endParaRPr lang="en-US" sz="900" dirty="0" err="1">
              <a:cs typeface="Arial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DFC1473B-6F52-BF32-B2DA-BA0CD91C74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2956172"/>
              </p:ext>
            </p:extLst>
          </p:nvPr>
        </p:nvGraphicFramePr>
        <p:xfrm>
          <a:off x="834763" y="3192867"/>
          <a:ext cx="6469759" cy="2871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4CFDC5C-9737-A3E0-A27F-07CD1B62F98D}"/>
              </a:ext>
            </a:extLst>
          </p:cNvPr>
          <p:cNvSpPr txBox="1"/>
          <p:nvPr/>
        </p:nvSpPr>
        <p:spPr>
          <a:xfrm>
            <a:off x="7602609" y="5544927"/>
            <a:ext cx="85598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dirty="0">
                <a:cs typeface="Arial"/>
              </a:rPr>
              <a:t>Tempo di </a:t>
            </a:r>
            <a:r>
              <a:rPr lang="en-US" sz="900" dirty="0" err="1">
                <a:cs typeface="Arial"/>
              </a:rPr>
              <a:t>intervento</a:t>
            </a:r>
          </a:p>
        </p:txBody>
      </p:sp>
      <p:pic>
        <p:nvPicPr>
          <p:cNvPr id="6" name="Graphic 5" descr="Freccia a destra con riempimento a tinta unita">
            <a:extLst>
              <a:ext uri="{FF2B5EF4-FFF2-40B4-BE49-F238E27FC236}">
                <a16:creationId xmlns:a16="http://schemas.microsoft.com/office/drawing/2014/main" id="{1C3BBA99-69A1-963E-CBE4-6C8036538F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84249" y="5452829"/>
            <a:ext cx="444297" cy="564128"/>
          </a:xfrm>
          <a:prstGeom prst="rect">
            <a:avLst/>
          </a:prstGeom>
        </p:spPr>
      </p:pic>
      <p:pic>
        <p:nvPicPr>
          <p:cNvPr id="8" name="Graphic 7" descr="Freccia a destra con riempimento a tinta unita">
            <a:extLst>
              <a:ext uri="{FF2B5EF4-FFF2-40B4-BE49-F238E27FC236}">
                <a16:creationId xmlns:a16="http://schemas.microsoft.com/office/drawing/2014/main" id="{C95D530C-4138-EB94-F03E-5322B68007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84249" y="5002886"/>
            <a:ext cx="444297" cy="56412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E0C25E3-488A-4158-327E-A21781544FD8}"/>
              </a:ext>
            </a:extLst>
          </p:cNvPr>
          <p:cNvSpPr txBox="1"/>
          <p:nvPr/>
        </p:nvSpPr>
        <p:spPr>
          <a:xfrm>
            <a:off x="7602608" y="5080469"/>
            <a:ext cx="85598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dirty="0">
                <a:cs typeface="Arial"/>
              </a:rPr>
              <a:t>Tempo di </a:t>
            </a:r>
            <a:r>
              <a:rPr lang="en-US" sz="900" dirty="0" err="1">
                <a:cs typeface="Arial"/>
              </a:rPr>
              <a:t>disservizio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6F9C53-6CE8-05DF-A0E3-FEEDA4121837}"/>
              </a:ext>
            </a:extLst>
          </p:cNvPr>
          <p:cNvSpPr txBox="1"/>
          <p:nvPr/>
        </p:nvSpPr>
        <p:spPr>
          <a:xfrm>
            <a:off x="7602610" y="4190550"/>
            <a:ext cx="855988" cy="7848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dirty="0">
                <a:latin typeface="Arial"/>
                <a:cs typeface="Arial"/>
              </a:rPr>
              <a:t>Tempo di </a:t>
            </a:r>
            <a:r>
              <a:rPr lang="en-US" sz="900" dirty="0" err="1">
                <a:latin typeface="Arial"/>
                <a:cs typeface="Arial"/>
              </a:rPr>
              <a:t>intervento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lang="en-US" sz="900" dirty="0" err="1">
                <a:latin typeface="Arial"/>
                <a:cs typeface="Arial"/>
              </a:rPr>
              <a:t>massimo</a:t>
            </a:r>
            <a:r>
              <a:rPr lang="en-US" sz="900" dirty="0">
                <a:latin typeface="Arial"/>
                <a:cs typeface="Arial"/>
              </a:rPr>
              <a:t> in </a:t>
            </a:r>
            <a:r>
              <a:rPr lang="en-US" sz="900" dirty="0" err="1">
                <a:latin typeface="Arial"/>
                <a:cs typeface="Arial"/>
              </a:rPr>
              <a:t>caso</a:t>
            </a:r>
            <a:r>
              <a:rPr lang="en-US" sz="900" dirty="0">
                <a:latin typeface="Arial"/>
                <a:cs typeface="Arial"/>
              </a:rPr>
              <a:t> di </a:t>
            </a:r>
            <a:r>
              <a:rPr lang="en-US" sz="900" dirty="0" err="1">
                <a:latin typeface="Arial"/>
                <a:cs typeface="Arial"/>
              </a:rPr>
              <a:t>guasto</a:t>
            </a:r>
            <a:r>
              <a:rPr lang="en-US" sz="900" dirty="0">
                <a:latin typeface="Arial"/>
                <a:cs typeface="Arial"/>
              </a:rPr>
              <a:t> </a:t>
            </a:r>
            <a:endParaRPr lang="en-US" sz="900" dirty="0" err="1"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D7C59D-B0BB-A6C4-1C47-846C9DB5C1FE}"/>
              </a:ext>
            </a:extLst>
          </p:cNvPr>
          <p:cNvSpPr txBox="1"/>
          <p:nvPr/>
        </p:nvSpPr>
        <p:spPr>
          <a:xfrm>
            <a:off x="7602609" y="3290663"/>
            <a:ext cx="855988" cy="7848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dirty="0">
                <a:latin typeface="Arial"/>
                <a:cs typeface="Arial"/>
              </a:rPr>
              <a:t>Tempo di </a:t>
            </a:r>
            <a:r>
              <a:rPr lang="en-US" sz="900" dirty="0" err="1">
                <a:latin typeface="Arial"/>
                <a:cs typeface="Arial"/>
              </a:rPr>
              <a:t>ripristino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lang="en-US" sz="900" dirty="0" err="1">
                <a:latin typeface="Arial"/>
                <a:cs typeface="Arial"/>
              </a:rPr>
              <a:t>massimo</a:t>
            </a:r>
            <a:r>
              <a:rPr lang="en-US" sz="900" dirty="0">
                <a:latin typeface="Arial"/>
                <a:cs typeface="Arial"/>
              </a:rPr>
              <a:t> in </a:t>
            </a:r>
            <a:r>
              <a:rPr lang="en-US" sz="900" dirty="0" err="1">
                <a:latin typeface="Arial"/>
                <a:cs typeface="Arial"/>
              </a:rPr>
              <a:t>caso</a:t>
            </a:r>
            <a:r>
              <a:rPr lang="en-US" sz="900" dirty="0">
                <a:latin typeface="Arial"/>
                <a:cs typeface="Arial"/>
              </a:rPr>
              <a:t> di </a:t>
            </a:r>
            <a:r>
              <a:rPr lang="en-US" sz="900" dirty="0" err="1">
                <a:latin typeface="Arial"/>
                <a:cs typeface="Arial"/>
              </a:rPr>
              <a:t>guasto</a:t>
            </a:r>
            <a:r>
              <a:rPr lang="en-US" sz="900" dirty="0">
                <a:latin typeface="Arial"/>
                <a:cs typeface="Arial"/>
              </a:rPr>
              <a:t> </a:t>
            </a:r>
            <a:endParaRPr lang="en-US" sz="900" dirty="0" err="1">
              <a:cs typeface="Arial"/>
            </a:endParaRPr>
          </a:p>
        </p:txBody>
      </p:sp>
      <p:pic>
        <p:nvPicPr>
          <p:cNvPr id="16" name="Graphic 15" descr="Freccia a destra con riempimento a tinta unita">
            <a:extLst>
              <a:ext uri="{FF2B5EF4-FFF2-40B4-BE49-F238E27FC236}">
                <a16:creationId xmlns:a16="http://schemas.microsoft.com/office/drawing/2014/main" id="{7B52EEDB-2CC4-C364-3A16-3DFE9309D9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760000">
            <a:off x="7084248" y="3573229"/>
            <a:ext cx="444297" cy="564128"/>
          </a:xfrm>
          <a:prstGeom prst="rect">
            <a:avLst/>
          </a:prstGeom>
        </p:spPr>
      </p:pic>
      <p:pic>
        <p:nvPicPr>
          <p:cNvPr id="17" name="Graphic 16" descr="Freccia a destra con riempimento a tinta unita">
            <a:extLst>
              <a:ext uri="{FF2B5EF4-FFF2-40B4-BE49-F238E27FC236}">
                <a16:creationId xmlns:a16="http://schemas.microsoft.com/office/drawing/2014/main" id="{17D2086C-64D4-CBCB-5B88-E8468F93D0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980000">
            <a:off x="7084248" y="4632772"/>
            <a:ext cx="444297" cy="56412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659DF9B-280A-0BE3-AFF1-17BC91425CD8}"/>
              </a:ext>
            </a:extLst>
          </p:cNvPr>
          <p:cNvSpPr txBox="1"/>
          <p:nvPr/>
        </p:nvSpPr>
        <p:spPr>
          <a:xfrm>
            <a:off x="1559263" y="2915229"/>
            <a:ext cx="720790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latin typeface="Arial"/>
                <a:cs typeface="Arial"/>
              </a:rPr>
              <a:t>Qualità</a:t>
            </a:r>
            <a:r>
              <a:rPr lang="en-US" sz="1200" b="1" dirty="0">
                <a:latin typeface="Arial"/>
                <a:cs typeface="Arial"/>
              </a:rPr>
              <a:t> del </a:t>
            </a:r>
            <a:r>
              <a:rPr lang="en-US" sz="1200" b="1" dirty="0" err="1">
                <a:latin typeface="Arial"/>
                <a:cs typeface="Arial"/>
              </a:rPr>
              <a:t>servizio</a:t>
            </a:r>
            <a:r>
              <a:rPr lang="en-US" sz="1200" b="1" dirty="0">
                <a:latin typeface="Arial"/>
                <a:cs typeface="Arial"/>
              </a:rPr>
              <a:t> = </a:t>
            </a:r>
            <a:r>
              <a:rPr lang="en-US" sz="1200" b="1" dirty="0" err="1">
                <a:latin typeface="Arial"/>
                <a:cs typeface="Arial"/>
              </a:rPr>
              <a:t>Effettuazione</a:t>
            </a:r>
            <a:r>
              <a:rPr lang="en-US" sz="1200" b="1" dirty="0">
                <a:latin typeface="Arial"/>
                <a:cs typeface="Arial"/>
              </a:rPr>
              <a:t> degli </a:t>
            </a:r>
            <a:r>
              <a:rPr lang="en-US" sz="1200" b="1" dirty="0" err="1">
                <a:latin typeface="Arial"/>
                <a:cs typeface="Arial"/>
              </a:rPr>
              <a:t>interventi</a:t>
            </a:r>
            <a:r>
              <a:rPr lang="en-US" sz="1200" b="1" dirty="0">
                <a:latin typeface="Arial"/>
                <a:cs typeface="Arial"/>
              </a:rPr>
              <a:t> di </a:t>
            </a:r>
            <a:r>
              <a:rPr lang="en-US" sz="1200" b="1" dirty="0" err="1">
                <a:latin typeface="Arial"/>
                <a:cs typeface="Arial"/>
              </a:rPr>
              <a:t>manutenzione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programmata</a:t>
            </a:r>
            <a:endParaRPr lang="en-US" sz="1200" b="1" dirty="0" err="1">
              <a:cs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8A19EC-231B-1269-3C04-F90BAE1D089E}"/>
              </a:ext>
            </a:extLst>
          </p:cNvPr>
          <p:cNvSpPr txBox="1"/>
          <p:nvPr/>
        </p:nvSpPr>
        <p:spPr>
          <a:xfrm>
            <a:off x="1631834" y="6021285"/>
            <a:ext cx="720790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latin typeface="Arial"/>
                <a:cs typeface="Arial"/>
              </a:rPr>
              <a:t>Qualità</a:t>
            </a:r>
            <a:r>
              <a:rPr lang="en-US" sz="1200" b="1" dirty="0">
                <a:latin typeface="Arial"/>
                <a:cs typeface="Arial"/>
              </a:rPr>
              <a:t> del </a:t>
            </a:r>
            <a:r>
              <a:rPr lang="en-US" sz="1200" b="1" dirty="0" err="1">
                <a:latin typeface="Arial"/>
                <a:cs typeface="Arial"/>
              </a:rPr>
              <a:t>servizio</a:t>
            </a:r>
            <a:r>
              <a:rPr lang="en-US" sz="1200" b="1" dirty="0">
                <a:latin typeface="Arial"/>
                <a:cs typeface="Arial"/>
              </a:rPr>
              <a:t> = Rispetto della </a:t>
            </a:r>
            <a:r>
              <a:rPr lang="en-US" sz="1200" b="1" dirty="0" err="1">
                <a:latin typeface="Arial"/>
                <a:cs typeface="Arial"/>
              </a:rPr>
              <a:t>tempistica</a:t>
            </a:r>
            <a:r>
              <a:rPr lang="en-US" sz="1200" b="1" dirty="0">
                <a:latin typeface="Arial"/>
                <a:cs typeface="Arial"/>
              </a:rPr>
              <a:t> di </a:t>
            </a:r>
            <a:r>
              <a:rPr lang="en-US" sz="1200" b="1" dirty="0" err="1">
                <a:latin typeface="Arial"/>
                <a:cs typeface="Arial"/>
              </a:rPr>
              <a:t>intervento</a:t>
            </a:r>
            <a:r>
              <a:rPr lang="en-US" sz="1200" b="1" dirty="0">
                <a:latin typeface="Arial"/>
                <a:cs typeface="Arial"/>
              </a:rPr>
              <a:t> e </a:t>
            </a:r>
            <a:r>
              <a:rPr lang="en-US" sz="1200" b="1" dirty="0" err="1">
                <a:latin typeface="Arial"/>
                <a:cs typeface="Arial"/>
              </a:rPr>
              <a:t>ripristino</a:t>
            </a:r>
            <a:r>
              <a:rPr lang="en-US" sz="1200" b="1" dirty="0">
                <a:latin typeface="Arial"/>
                <a:cs typeface="Arial"/>
              </a:rPr>
              <a:t> </a:t>
            </a:r>
            <a:endParaRPr lang="en-US" sz="1200" b="1" dirty="0"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1ECCE-937A-4409-95EF-979D66B4F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Line 5">
            <a:extLst>
              <a:ext uri="{FF2B5EF4-FFF2-40B4-BE49-F238E27FC236}">
                <a16:creationId xmlns:a16="http://schemas.microsoft.com/office/drawing/2014/main" id="{93879765-1F7F-E6E0-A195-7327D81B1886}"/>
              </a:ext>
            </a:extLst>
          </p:cNvPr>
          <p:cNvSpPr>
            <a:spLocks noChangeShapeType="1"/>
          </p:cNvSpPr>
          <p:nvPr/>
        </p:nvSpPr>
        <p:spPr bwMode="auto">
          <a:xfrm>
            <a:off x="790802" y="1103755"/>
            <a:ext cx="7488237" cy="0"/>
          </a:xfrm>
          <a:prstGeom prst="line">
            <a:avLst/>
          </a:prstGeom>
          <a:noFill/>
          <a:ln w="9525">
            <a:solidFill>
              <a:srgbClr val="0073A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28" name="Text Box 5">
            <a:extLst>
              <a:ext uri="{FF2B5EF4-FFF2-40B4-BE49-F238E27FC236}">
                <a16:creationId xmlns:a16="http://schemas.microsoft.com/office/drawing/2014/main" id="{BCBFE95C-E47E-1C31-C455-1909A0FAD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557338"/>
            <a:ext cx="734377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1463" indent="-2714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endParaRPr lang="it-IT" altLang="it-IT" sz="1400"/>
          </a:p>
        </p:txBody>
      </p:sp>
      <p:sp>
        <p:nvSpPr>
          <p:cNvPr id="26631" name="CasellaDiTesto 6">
            <a:extLst>
              <a:ext uri="{FF2B5EF4-FFF2-40B4-BE49-F238E27FC236}">
                <a16:creationId xmlns:a16="http://schemas.microsoft.com/office/drawing/2014/main" id="{A1F23E40-BE88-B1CA-606C-0AF1CE0B2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6550" y="6308725"/>
            <a:ext cx="6477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it-IT" altLang="it-IT" sz="1600" b="1">
                <a:solidFill>
                  <a:schemeClr val="bg1"/>
                </a:solidFill>
                <a:cs typeface="Arial"/>
              </a:rPr>
              <a:t>5</a:t>
            </a:r>
            <a:endParaRPr lang="it-IT" altLang="it-IT" sz="1600" b="1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58152A-5D09-1E0D-D5EA-A614A1B7AD68}"/>
              </a:ext>
            </a:extLst>
          </p:cNvPr>
          <p:cNvSpPr txBox="1"/>
          <p:nvPr/>
        </p:nvSpPr>
        <p:spPr>
          <a:xfrm>
            <a:off x="1797397" y="579117"/>
            <a:ext cx="579446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800" b="1">
                <a:solidFill>
                  <a:srgbClr val="0073AB"/>
                </a:solidFill>
                <a:latin typeface="Arial"/>
                <a:cs typeface="Arial"/>
              </a:rPr>
              <a:t>ZTL</a:t>
            </a:r>
            <a:endParaRPr lang="en-US"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F7D3D63-1E3B-8EAC-9DE4-23370D595A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6631247"/>
              </p:ext>
            </p:extLst>
          </p:nvPr>
        </p:nvGraphicFramePr>
        <p:xfrm>
          <a:off x="787418" y="1140422"/>
          <a:ext cx="6544506" cy="1734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Graphic 10" descr="Freccia a destra con riempimento a tinta unita">
            <a:extLst>
              <a:ext uri="{FF2B5EF4-FFF2-40B4-BE49-F238E27FC236}">
                <a16:creationId xmlns:a16="http://schemas.microsoft.com/office/drawing/2014/main" id="{E953FE7F-DD28-AF96-2072-897F3207E4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29393" y="1933118"/>
            <a:ext cx="444297" cy="56412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A2E9AE2-7988-2378-D5F5-12F2246B8103}"/>
              </a:ext>
            </a:extLst>
          </p:cNvPr>
          <p:cNvSpPr txBox="1"/>
          <p:nvPr/>
        </p:nvSpPr>
        <p:spPr>
          <a:xfrm>
            <a:off x="7740496" y="2006765"/>
            <a:ext cx="855988" cy="50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dirty="0" err="1">
                <a:latin typeface="Arial"/>
                <a:cs typeface="Arial"/>
              </a:rPr>
              <a:t>Minimo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lang="en-US" sz="900" dirty="0" err="1">
                <a:latin typeface="Arial"/>
                <a:cs typeface="Arial"/>
              </a:rPr>
              <a:t>contrattuale</a:t>
            </a:r>
            <a:r>
              <a:rPr lang="en-US" sz="900" dirty="0">
                <a:latin typeface="Arial"/>
                <a:cs typeface="Arial"/>
              </a:rPr>
              <a:t> – 90%</a:t>
            </a:r>
            <a:endParaRPr lang="en-US" sz="900" dirty="0">
              <a:cs typeface="Arial"/>
            </a:endParaRP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1752548A-E3A6-013F-2726-801185AA8B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8637277"/>
              </p:ext>
            </p:extLst>
          </p:nvPr>
        </p:nvGraphicFramePr>
        <p:xfrm>
          <a:off x="965199" y="3150507"/>
          <a:ext cx="6625767" cy="2659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CA2A4DE-F4EE-DED1-8B4F-12597A2D3B95}"/>
              </a:ext>
            </a:extLst>
          </p:cNvPr>
          <p:cNvSpPr txBox="1"/>
          <p:nvPr/>
        </p:nvSpPr>
        <p:spPr>
          <a:xfrm>
            <a:off x="1406863" y="2871686"/>
            <a:ext cx="720790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latin typeface="Arial"/>
                <a:cs typeface="Arial"/>
              </a:rPr>
              <a:t>Funzionalità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complessiva</a:t>
            </a:r>
            <a:r>
              <a:rPr lang="en-US" sz="1200" b="1" dirty="0">
                <a:latin typeface="Arial"/>
                <a:cs typeface="Arial"/>
              </a:rPr>
              <a:t> = Media </a:t>
            </a:r>
            <a:r>
              <a:rPr lang="en-US" sz="1200" b="1" dirty="0" err="1">
                <a:latin typeface="Arial"/>
                <a:cs typeface="Arial"/>
              </a:rPr>
              <a:t>mensile</a:t>
            </a:r>
            <a:r>
              <a:rPr lang="en-US" sz="1200" b="1" dirty="0">
                <a:latin typeface="Arial"/>
                <a:cs typeface="Arial"/>
              </a:rPr>
              <a:t> della </a:t>
            </a:r>
            <a:r>
              <a:rPr lang="en-US" sz="1200" b="1" dirty="0" err="1">
                <a:latin typeface="Arial"/>
                <a:cs typeface="Arial"/>
              </a:rPr>
              <a:t>percentuale</a:t>
            </a:r>
            <a:r>
              <a:rPr lang="en-US" sz="1200" b="1" dirty="0">
                <a:latin typeface="Arial"/>
                <a:cs typeface="Arial"/>
              </a:rPr>
              <a:t> di </a:t>
            </a:r>
            <a:r>
              <a:rPr lang="en-US" sz="1200" b="1" dirty="0" err="1">
                <a:latin typeface="Arial"/>
                <a:cs typeface="Arial"/>
              </a:rPr>
              <a:t>funzionamento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impianti</a:t>
            </a:r>
            <a:r>
              <a:rPr lang="en-US" sz="1200" b="1" dirty="0">
                <a:latin typeface="Arial"/>
                <a:cs typeface="Arial"/>
              </a:rPr>
              <a:t> </a:t>
            </a:r>
            <a:endParaRPr lang="en-US" sz="1200" b="1" dirty="0"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827964-472F-9B6A-C89B-3BC0D2EB5B66}"/>
              </a:ext>
            </a:extLst>
          </p:cNvPr>
          <p:cNvSpPr txBox="1"/>
          <p:nvPr/>
        </p:nvSpPr>
        <p:spPr>
          <a:xfrm>
            <a:off x="826291" y="5810828"/>
            <a:ext cx="761430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latin typeface="Arial"/>
                <a:cs typeface="Arial"/>
              </a:rPr>
              <a:t>Tempestività</a:t>
            </a:r>
            <a:r>
              <a:rPr lang="en-US" sz="1200" b="1" dirty="0">
                <a:latin typeface="Arial"/>
                <a:cs typeface="Arial"/>
              </a:rPr>
              <a:t> del </a:t>
            </a:r>
            <a:r>
              <a:rPr lang="en-US" sz="1200" b="1" dirty="0" err="1">
                <a:latin typeface="Arial"/>
                <a:cs typeface="Arial"/>
              </a:rPr>
              <a:t>servizio</a:t>
            </a:r>
            <a:r>
              <a:rPr lang="en-US" sz="1200" b="1" dirty="0">
                <a:latin typeface="Arial"/>
                <a:cs typeface="Arial"/>
              </a:rPr>
              <a:t> = </a:t>
            </a:r>
            <a:r>
              <a:rPr lang="en-US" sz="1200" b="1" dirty="0" err="1">
                <a:latin typeface="Arial"/>
                <a:cs typeface="Arial"/>
              </a:rPr>
              <a:t>Dettaglio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mensile</a:t>
            </a:r>
            <a:r>
              <a:rPr lang="en-US" sz="1200" b="1" dirty="0">
                <a:latin typeface="Arial"/>
                <a:cs typeface="Arial"/>
              </a:rPr>
              <a:t> delle </a:t>
            </a:r>
            <a:r>
              <a:rPr lang="en-US" sz="1200" b="1" dirty="0" err="1">
                <a:latin typeface="Arial"/>
                <a:cs typeface="Arial"/>
              </a:rPr>
              <a:t>operazioni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svolte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dall'ufficio</a:t>
            </a:r>
            <a:r>
              <a:rPr lang="en-US" sz="1200" b="1" dirty="0">
                <a:latin typeface="Arial"/>
                <a:cs typeface="Arial"/>
              </a:rPr>
              <a:t> ZTL di Brescia </a:t>
            </a:r>
            <a:r>
              <a:rPr lang="en-US" sz="1200" b="1" dirty="0" err="1">
                <a:latin typeface="Arial"/>
                <a:cs typeface="Arial"/>
              </a:rPr>
              <a:t>Mobilità</a:t>
            </a:r>
            <a:endParaRPr lang="en-US" sz="1200" b="1" dirty="0" err="1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6781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111BF-52FE-73AF-B95E-8F6AD9F15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Line 5">
            <a:extLst>
              <a:ext uri="{FF2B5EF4-FFF2-40B4-BE49-F238E27FC236}">
                <a16:creationId xmlns:a16="http://schemas.microsoft.com/office/drawing/2014/main" id="{9039ACE6-77D8-1DF3-597E-CD61F91C4BE8}"/>
              </a:ext>
            </a:extLst>
          </p:cNvPr>
          <p:cNvSpPr>
            <a:spLocks noChangeShapeType="1"/>
          </p:cNvSpPr>
          <p:nvPr/>
        </p:nvSpPr>
        <p:spPr bwMode="auto">
          <a:xfrm>
            <a:off x="790803" y="933458"/>
            <a:ext cx="7488237" cy="0"/>
          </a:xfrm>
          <a:prstGeom prst="line">
            <a:avLst/>
          </a:prstGeom>
          <a:noFill/>
          <a:ln w="9525">
            <a:solidFill>
              <a:srgbClr val="0073A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31" name="CasellaDiTesto 6">
            <a:extLst>
              <a:ext uri="{FF2B5EF4-FFF2-40B4-BE49-F238E27FC236}">
                <a16:creationId xmlns:a16="http://schemas.microsoft.com/office/drawing/2014/main" id="{7EE75A47-9F95-217C-008D-52DCC890F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6550" y="6308725"/>
            <a:ext cx="6477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it-IT" altLang="it-IT" sz="1600" b="1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lang="it-IT" altLang="it-IT" sz="1600" b="1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D91BC3-47C7-2E08-ADAA-1B438837F80C}"/>
              </a:ext>
            </a:extLst>
          </p:cNvPr>
          <p:cNvSpPr txBox="1"/>
          <p:nvPr/>
        </p:nvSpPr>
        <p:spPr>
          <a:xfrm>
            <a:off x="2404373" y="451047"/>
            <a:ext cx="4732924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800" b="1">
                <a:solidFill>
                  <a:srgbClr val="0073AB"/>
                </a:solidFill>
                <a:latin typeface="Arial"/>
                <a:cs typeface="Arial"/>
              </a:rPr>
              <a:t>SERVIZI DI SHARING</a:t>
            </a:r>
          </a:p>
          <a:p>
            <a:pPr algn="ctr"/>
            <a:endParaRPr lang="it-IT" sz="2800" b="1" dirty="0">
              <a:solidFill>
                <a:srgbClr val="0073AB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F2BEAB0-501B-D313-2A02-33BC5908A8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2385150"/>
              </p:ext>
            </p:extLst>
          </p:nvPr>
        </p:nvGraphicFramePr>
        <p:xfrm>
          <a:off x="801931" y="929966"/>
          <a:ext cx="6341307" cy="2481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Graphic 10" descr="Freccia a destra con riempimento a tinta unita">
            <a:extLst>
              <a:ext uri="{FF2B5EF4-FFF2-40B4-BE49-F238E27FC236}">
                <a16:creationId xmlns:a16="http://schemas.microsoft.com/office/drawing/2014/main" id="{C48F4350-CB25-4783-EDE4-B0FB3B8BD3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17334" y="2172606"/>
            <a:ext cx="444297" cy="5641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1C2045F-26B4-C9CA-F9B0-5B4F47727C7A}"/>
              </a:ext>
            </a:extLst>
          </p:cNvPr>
          <p:cNvSpPr txBox="1"/>
          <p:nvPr/>
        </p:nvSpPr>
        <p:spPr>
          <a:xfrm>
            <a:off x="7435696" y="2202709"/>
            <a:ext cx="855988" cy="50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dirty="0" err="1">
                <a:latin typeface="Arial"/>
                <a:cs typeface="Arial"/>
              </a:rPr>
              <a:t>Minimo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lang="en-US" sz="900" dirty="0" err="1">
                <a:latin typeface="Arial"/>
                <a:cs typeface="Arial"/>
              </a:rPr>
              <a:t>contrattuale</a:t>
            </a:r>
            <a:r>
              <a:rPr lang="en-US" sz="900" dirty="0">
                <a:latin typeface="Arial"/>
                <a:cs typeface="Arial"/>
              </a:rPr>
              <a:t> – 90%</a:t>
            </a:r>
            <a:endParaRPr lang="en-US" sz="900" dirty="0">
              <a:cs typeface="Arial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C2E74ED-DE8E-F646-CD43-0C8914591C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9904777"/>
              </p:ext>
            </p:extLst>
          </p:nvPr>
        </p:nvGraphicFramePr>
        <p:xfrm>
          <a:off x="801931" y="3571566"/>
          <a:ext cx="6413879" cy="247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6" name="Graphic 5" descr="Freccia a destra con riempimento a tinta unita">
            <a:extLst>
              <a:ext uri="{FF2B5EF4-FFF2-40B4-BE49-F238E27FC236}">
                <a16:creationId xmlns:a16="http://schemas.microsoft.com/office/drawing/2014/main" id="{5FE6DE9F-B134-AFD9-448B-4B62106D2C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89906" y="4988376"/>
            <a:ext cx="444297" cy="56412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0FB073-721F-2795-8342-8179978DDE49}"/>
              </a:ext>
            </a:extLst>
          </p:cNvPr>
          <p:cNvSpPr txBox="1"/>
          <p:nvPr/>
        </p:nvSpPr>
        <p:spPr>
          <a:xfrm>
            <a:off x="7530038" y="5054766"/>
            <a:ext cx="855988" cy="50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dirty="0" err="1">
                <a:latin typeface="Arial"/>
                <a:cs typeface="Arial"/>
              </a:rPr>
              <a:t>Minimo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lang="en-US" sz="900" dirty="0" err="1">
                <a:latin typeface="Arial"/>
                <a:cs typeface="Arial"/>
              </a:rPr>
              <a:t>contrattuale</a:t>
            </a:r>
            <a:r>
              <a:rPr lang="en-US" sz="900" dirty="0">
                <a:latin typeface="Arial"/>
                <a:cs typeface="Arial"/>
              </a:rPr>
              <a:t> – 85%</a:t>
            </a:r>
            <a:endParaRPr lang="en-US" sz="900" dirty="0"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523B09-78EE-5A30-9118-A41EAA8B5CFA}"/>
              </a:ext>
            </a:extLst>
          </p:cNvPr>
          <p:cNvSpPr txBox="1"/>
          <p:nvPr/>
        </p:nvSpPr>
        <p:spPr>
          <a:xfrm>
            <a:off x="1247206" y="3292600"/>
            <a:ext cx="720790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latin typeface="Arial"/>
                <a:cs typeface="Arial"/>
              </a:rPr>
              <a:t>Funzionamento</a:t>
            </a:r>
            <a:r>
              <a:rPr lang="en-US" sz="1200" b="1" dirty="0">
                <a:latin typeface="Arial"/>
                <a:cs typeface="Arial"/>
              </a:rPr>
              <a:t> del </a:t>
            </a:r>
            <a:r>
              <a:rPr lang="en-US" sz="1200" b="1" dirty="0" err="1">
                <a:latin typeface="Arial"/>
                <a:cs typeface="Arial"/>
              </a:rPr>
              <a:t>servizio</a:t>
            </a:r>
            <a:r>
              <a:rPr lang="en-US" sz="1200" b="1" dirty="0">
                <a:latin typeface="Arial"/>
                <a:cs typeface="Arial"/>
              </a:rPr>
              <a:t> = Media </a:t>
            </a:r>
            <a:r>
              <a:rPr lang="en-US" sz="1200" b="1" dirty="0" err="1">
                <a:latin typeface="Arial"/>
                <a:cs typeface="Arial"/>
              </a:rPr>
              <a:t>mensile</a:t>
            </a:r>
            <a:r>
              <a:rPr lang="en-US" sz="1200" b="1" dirty="0">
                <a:latin typeface="Arial"/>
                <a:cs typeface="Arial"/>
              </a:rPr>
              <a:t> della </a:t>
            </a:r>
            <a:r>
              <a:rPr lang="en-US" sz="1200" b="1" dirty="0" err="1">
                <a:latin typeface="Arial"/>
                <a:cs typeface="Arial"/>
              </a:rPr>
              <a:t>percentuale</a:t>
            </a:r>
            <a:r>
              <a:rPr lang="en-US" sz="1200" b="1" dirty="0">
                <a:latin typeface="Arial"/>
                <a:cs typeface="Arial"/>
              </a:rPr>
              <a:t> di </a:t>
            </a:r>
            <a:r>
              <a:rPr lang="en-US" sz="1200" b="1" dirty="0" err="1">
                <a:latin typeface="Arial"/>
                <a:cs typeface="Arial"/>
              </a:rPr>
              <a:t>dispositivi</a:t>
            </a:r>
            <a:r>
              <a:rPr lang="en-US" sz="1200" b="1" dirty="0">
                <a:latin typeface="Arial"/>
                <a:cs typeface="Arial"/>
              </a:rPr>
              <a:t> funzionanti </a:t>
            </a:r>
            <a:endParaRPr lang="en-US" sz="1200" b="1" dirty="0"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60F693-C70E-6AFB-6A4B-7853912845BE}"/>
              </a:ext>
            </a:extLst>
          </p:cNvPr>
          <p:cNvSpPr txBox="1"/>
          <p:nvPr/>
        </p:nvSpPr>
        <p:spPr>
          <a:xfrm>
            <a:off x="1406862" y="6035800"/>
            <a:ext cx="720790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latin typeface="Arial"/>
                <a:cs typeface="Arial"/>
              </a:rPr>
              <a:t>Funzionamento</a:t>
            </a:r>
            <a:r>
              <a:rPr lang="en-US" sz="1200" b="1" dirty="0">
                <a:latin typeface="Arial"/>
                <a:cs typeface="Arial"/>
              </a:rPr>
              <a:t> del </a:t>
            </a:r>
            <a:r>
              <a:rPr lang="en-US" sz="1200" b="1" dirty="0" err="1">
                <a:latin typeface="Arial"/>
                <a:cs typeface="Arial"/>
              </a:rPr>
              <a:t>servizio</a:t>
            </a:r>
            <a:r>
              <a:rPr lang="en-US" sz="1200" b="1" dirty="0">
                <a:latin typeface="Arial"/>
                <a:cs typeface="Arial"/>
              </a:rPr>
              <a:t> = Media </a:t>
            </a:r>
            <a:r>
              <a:rPr lang="en-US" sz="1200" b="1" dirty="0" err="1">
                <a:latin typeface="Arial"/>
                <a:cs typeface="Arial"/>
              </a:rPr>
              <a:t>mensile</a:t>
            </a:r>
            <a:r>
              <a:rPr lang="en-US" sz="1200" b="1" dirty="0">
                <a:latin typeface="Arial"/>
                <a:cs typeface="Arial"/>
              </a:rPr>
              <a:t> della </a:t>
            </a:r>
            <a:r>
              <a:rPr lang="en-US" sz="1200" b="1" dirty="0" err="1">
                <a:latin typeface="Arial"/>
                <a:cs typeface="Arial"/>
              </a:rPr>
              <a:t>percentuale</a:t>
            </a:r>
            <a:r>
              <a:rPr lang="en-US" sz="1200" b="1" dirty="0">
                <a:latin typeface="Arial"/>
                <a:cs typeface="Arial"/>
              </a:rPr>
              <a:t> di </a:t>
            </a:r>
            <a:r>
              <a:rPr lang="en-US" sz="1200" b="1" dirty="0" err="1">
                <a:latin typeface="Arial"/>
                <a:cs typeface="Arial"/>
              </a:rPr>
              <a:t>veicoli</a:t>
            </a:r>
            <a:r>
              <a:rPr lang="en-US" sz="1200" b="1" dirty="0">
                <a:latin typeface="Arial"/>
                <a:cs typeface="Arial"/>
              </a:rPr>
              <a:t> in </a:t>
            </a:r>
            <a:r>
              <a:rPr lang="en-US" sz="1200" b="1" dirty="0" err="1">
                <a:latin typeface="Arial"/>
                <a:cs typeface="Arial"/>
              </a:rPr>
              <a:t>servizio</a:t>
            </a:r>
            <a:endParaRPr lang="en-US" sz="1200" b="1" dirty="0" err="1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2783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96C89-947D-A3DB-0E4D-0B97382CD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Line 5">
            <a:extLst>
              <a:ext uri="{FF2B5EF4-FFF2-40B4-BE49-F238E27FC236}">
                <a16:creationId xmlns:a16="http://schemas.microsoft.com/office/drawing/2014/main" id="{F2489489-8533-9BB1-6264-2DBACD6751AC}"/>
              </a:ext>
            </a:extLst>
          </p:cNvPr>
          <p:cNvSpPr>
            <a:spLocks noChangeShapeType="1"/>
          </p:cNvSpPr>
          <p:nvPr/>
        </p:nvSpPr>
        <p:spPr bwMode="auto">
          <a:xfrm>
            <a:off x="827088" y="1809202"/>
            <a:ext cx="7488237" cy="0"/>
          </a:xfrm>
          <a:prstGeom prst="line">
            <a:avLst/>
          </a:prstGeom>
          <a:noFill/>
          <a:ln w="9525">
            <a:solidFill>
              <a:srgbClr val="0073A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28" name="Text Box 5">
            <a:extLst>
              <a:ext uri="{FF2B5EF4-FFF2-40B4-BE49-F238E27FC236}">
                <a16:creationId xmlns:a16="http://schemas.microsoft.com/office/drawing/2014/main" id="{999E8260-1C0A-9A5E-086B-6920D70D8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557338"/>
            <a:ext cx="734377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1463" indent="-2714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endParaRPr lang="it-IT" altLang="it-IT" sz="1400"/>
          </a:p>
        </p:txBody>
      </p:sp>
      <p:sp>
        <p:nvSpPr>
          <p:cNvPr id="26631" name="CasellaDiTesto 6">
            <a:extLst>
              <a:ext uri="{FF2B5EF4-FFF2-40B4-BE49-F238E27FC236}">
                <a16:creationId xmlns:a16="http://schemas.microsoft.com/office/drawing/2014/main" id="{2AF93357-D92C-8393-E514-7FC2872CF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6550" y="6308725"/>
            <a:ext cx="6477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it-IT" altLang="it-IT" sz="1600" b="1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lang="it-IT" altLang="it-IT" sz="1600" b="1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B31756-72A7-C2AF-EDAE-C6286F8F495C}"/>
              </a:ext>
            </a:extLst>
          </p:cNvPr>
          <p:cNvSpPr txBox="1"/>
          <p:nvPr/>
        </p:nvSpPr>
        <p:spPr>
          <a:xfrm>
            <a:off x="2233756" y="465950"/>
            <a:ext cx="5112567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800" b="1" dirty="0">
                <a:solidFill>
                  <a:srgbClr val="0073AB"/>
                </a:solidFill>
                <a:latin typeface="Arial"/>
                <a:cs typeface="Arial"/>
              </a:rPr>
              <a:t>SUPPORTO ALLA PIANIFICAZIONE E </a:t>
            </a:r>
            <a:r>
              <a:rPr lang="it-IT" sz="2800" b="1">
                <a:solidFill>
                  <a:srgbClr val="0073AB"/>
                </a:solidFill>
                <a:latin typeface="Arial"/>
                <a:cs typeface="Arial"/>
              </a:rPr>
              <a:t>MOBILITY MANAGEMENT</a:t>
            </a:r>
          </a:p>
          <a:p>
            <a:pPr algn="ctr"/>
            <a:r>
              <a:rPr lang="en-US" dirty="0">
                <a:latin typeface="Arial"/>
                <a:cs typeface="Arial"/>
              </a:rPr>
              <a:t> </a:t>
            </a:r>
            <a:endParaRPr lang="en-US" dirty="0">
              <a:cs typeface="Arial" panose="020B0604020202020204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91BDAF7-470C-6AC3-D7A7-430FE168F5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816398"/>
              </p:ext>
            </p:extLst>
          </p:nvPr>
        </p:nvGraphicFramePr>
        <p:xfrm>
          <a:off x="707589" y="2062079"/>
          <a:ext cx="6544506" cy="1734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Graphic 6" descr="Freccia a destra con riempimento a tinta unita">
            <a:extLst>
              <a:ext uri="{FF2B5EF4-FFF2-40B4-BE49-F238E27FC236}">
                <a16:creationId xmlns:a16="http://schemas.microsoft.com/office/drawing/2014/main" id="{51AF81E0-21D1-0544-5B82-1805456453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26192" y="2862033"/>
            <a:ext cx="444297" cy="56412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A088BB2-C30F-B5D1-D8C3-A14EC3B00685}"/>
              </a:ext>
            </a:extLst>
          </p:cNvPr>
          <p:cNvSpPr txBox="1"/>
          <p:nvPr/>
        </p:nvSpPr>
        <p:spPr>
          <a:xfrm>
            <a:off x="7530038" y="2928422"/>
            <a:ext cx="855988" cy="507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dirty="0" err="1">
                <a:latin typeface="Arial"/>
                <a:cs typeface="Arial"/>
              </a:rPr>
              <a:t>Minimo</a:t>
            </a:r>
            <a:r>
              <a:rPr lang="en-US" sz="900" dirty="0">
                <a:latin typeface="Arial"/>
                <a:cs typeface="Arial"/>
              </a:rPr>
              <a:t> </a:t>
            </a:r>
            <a:r>
              <a:rPr lang="en-US" sz="900" dirty="0" err="1">
                <a:latin typeface="Arial"/>
                <a:cs typeface="Arial"/>
              </a:rPr>
              <a:t>contrattuale</a:t>
            </a:r>
            <a:r>
              <a:rPr lang="en-US" sz="900" dirty="0">
                <a:latin typeface="Arial"/>
                <a:cs typeface="Arial"/>
              </a:rPr>
              <a:t> – 90%</a:t>
            </a:r>
            <a:endParaRPr lang="en-US" sz="900" dirty="0">
              <a:cs typeface="Arial"/>
            </a:endParaRP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100A9CEF-8460-BEA7-92D6-5775F744BC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7079586"/>
              </p:ext>
            </p:extLst>
          </p:nvPr>
        </p:nvGraphicFramePr>
        <p:xfrm>
          <a:off x="649532" y="4246479"/>
          <a:ext cx="6653363" cy="1734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0" name="Graphic 19" descr="Freccia a destra con riempimento a tinta unita">
            <a:extLst>
              <a:ext uri="{FF2B5EF4-FFF2-40B4-BE49-F238E27FC236}">
                <a16:creationId xmlns:a16="http://schemas.microsoft.com/office/drawing/2014/main" id="{FEF53866-05B6-A13A-6689-61879EDC43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26191" y="4531176"/>
            <a:ext cx="458811" cy="56412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B0D6A28-C0A1-03FC-B772-C715EE48A2F8}"/>
              </a:ext>
            </a:extLst>
          </p:cNvPr>
          <p:cNvSpPr txBox="1"/>
          <p:nvPr/>
        </p:nvSpPr>
        <p:spPr>
          <a:xfrm>
            <a:off x="7530037" y="4415523"/>
            <a:ext cx="855988" cy="7848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dirty="0">
                <a:cs typeface="Arial"/>
              </a:rPr>
              <a:t>Tempo di </a:t>
            </a:r>
            <a:r>
              <a:rPr lang="en-US" sz="900" dirty="0" err="1">
                <a:cs typeface="Arial"/>
              </a:rPr>
              <a:t>attesa</a:t>
            </a:r>
            <a:r>
              <a:rPr lang="en-US" sz="900" dirty="0">
                <a:cs typeface="Arial"/>
              </a:rPr>
              <a:t> </a:t>
            </a:r>
            <a:r>
              <a:rPr lang="en-US" sz="900" dirty="0" err="1">
                <a:cs typeface="Arial"/>
              </a:rPr>
              <a:t>massima</a:t>
            </a:r>
            <a:r>
              <a:rPr lang="en-US" sz="900" dirty="0">
                <a:cs typeface="Arial"/>
              </a:rPr>
              <a:t> in </a:t>
            </a:r>
            <a:r>
              <a:rPr lang="en-US" sz="900" dirty="0" err="1">
                <a:cs typeface="Arial"/>
              </a:rPr>
              <a:t>caso</a:t>
            </a:r>
            <a:r>
              <a:rPr lang="en-US" sz="900" dirty="0">
                <a:cs typeface="Arial"/>
              </a:rPr>
              <a:t> di </a:t>
            </a:r>
            <a:r>
              <a:rPr lang="en-US" sz="900" dirty="0" err="1">
                <a:cs typeface="Arial"/>
              </a:rPr>
              <a:t>chiamata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36AC99-B74F-611F-BFB2-12B64F180DED}"/>
              </a:ext>
            </a:extLst>
          </p:cNvPr>
          <p:cNvSpPr txBox="1"/>
          <p:nvPr/>
        </p:nvSpPr>
        <p:spPr>
          <a:xfrm>
            <a:off x="1406863" y="3735286"/>
            <a:ext cx="720790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 err="1">
                <a:latin typeface="Arial"/>
                <a:cs typeface="Arial"/>
              </a:rPr>
              <a:t>Disponibilità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dati</a:t>
            </a:r>
            <a:r>
              <a:rPr lang="en-US" sz="1200" b="1" dirty="0">
                <a:latin typeface="Arial"/>
                <a:cs typeface="Arial"/>
              </a:rPr>
              <a:t> = Grado di </a:t>
            </a:r>
            <a:r>
              <a:rPr lang="en-US" sz="1200" b="1" dirty="0" err="1">
                <a:latin typeface="Arial"/>
                <a:cs typeface="Arial"/>
              </a:rPr>
              <a:t>prontezza</a:t>
            </a:r>
            <a:r>
              <a:rPr lang="en-US" sz="1200" b="1" dirty="0">
                <a:latin typeface="Arial"/>
                <a:cs typeface="Arial"/>
              </a:rPr>
              <a:t> e disponibilità </a:t>
            </a:r>
            <a:r>
              <a:rPr lang="en-US" sz="1200" b="1" dirty="0" err="1">
                <a:latin typeface="Arial"/>
                <a:cs typeface="Arial"/>
              </a:rPr>
              <a:t>dati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mobilità</a:t>
            </a:r>
            <a:r>
              <a:rPr lang="en-US" sz="1200" b="1" dirty="0">
                <a:latin typeface="Arial"/>
                <a:cs typeface="Arial"/>
              </a:rPr>
              <a:t> </a:t>
            </a:r>
            <a:endParaRPr lang="en-US" sz="1200" b="1" dirty="0"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178903-90AD-82EA-3075-2F88FD75147D}"/>
              </a:ext>
            </a:extLst>
          </p:cNvPr>
          <p:cNvSpPr txBox="1"/>
          <p:nvPr/>
        </p:nvSpPr>
        <p:spPr>
          <a:xfrm>
            <a:off x="1711662" y="5984999"/>
            <a:ext cx="720790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>
                <a:latin typeface="Arial"/>
                <a:cs typeface="Arial"/>
              </a:rPr>
              <a:t>Tempi di </a:t>
            </a:r>
            <a:r>
              <a:rPr lang="en-US" sz="1200" b="1" dirty="0" err="1">
                <a:latin typeface="Arial"/>
                <a:cs typeface="Arial"/>
              </a:rPr>
              <a:t>risposta</a:t>
            </a:r>
            <a:r>
              <a:rPr lang="en-US" sz="1200" b="1" dirty="0">
                <a:latin typeface="Arial"/>
                <a:cs typeface="Arial"/>
              </a:rPr>
              <a:t> = Tempo di </a:t>
            </a:r>
            <a:r>
              <a:rPr lang="en-US" sz="1200" b="1" dirty="0" err="1">
                <a:latin typeface="Arial"/>
                <a:cs typeface="Arial"/>
              </a:rPr>
              <a:t>attesa</a:t>
            </a:r>
            <a:r>
              <a:rPr lang="en-US" sz="1200" b="1" dirty="0">
                <a:latin typeface="Arial"/>
                <a:cs typeface="Arial"/>
              </a:rPr>
              <a:t> </a:t>
            </a:r>
            <a:r>
              <a:rPr lang="en-US" sz="1200" b="1" dirty="0" err="1">
                <a:latin typeface="Arial"/>
                <a:cs typeface="Arial"/>
              </a:rPr>
              <a:t>massima</a:t>
            </a:r>
            <a:r>
              <a:rPr lang="en-US" sz="1200" b="1" dirty="0">
                <a:latin typeface="Arial"/>
                <a:cs typeface="Arial"/>
              </a:rPr>
              <a:t> in </a:t>
            </a:r>
            <a:r>
              <a:rPr lang="en-US" sz="1200" b="1" dirty="0" err="1">
                <a:latin typeface="Arial"/>
                <a:cs typeface="Arial"/>
              </a:rPr>
              <a:t>caso</a:t>
            </a:r>
            <a:r>
              <a:rPr lang="en-US" sz="1200" b="1" dirty="0">
                <a:latin typeface="Arial"/>
                <a:cs typeface="Arial"/>
              </a:rPr>
              <a:t> di </a:t>
            </a:r>
            <a:r>
              <a:rPr lang="en-US" sz="1200" b="1" dirty="0" err="1">
                <a:latin typeface="Arial"/>
                <a:cs typeface="Arial"/>
              </a:rPr>
              <a:t>chiamata</a:t>
            </a:r>
            <a:endParaRPr lang="en-US" sz="1200" b="1" dirty="0" err="1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7053527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5D33C8330125745A91F36A389A0D41A" ma:contentTypeVersion="14" ma:contentTypeDescription="Creare un nuovo documento." ma:contentTypeScope="" ma:versionID="96f887506d68fe5bb22f41b1b4f85bc0">
  <xsd:schema xmlns:xsd="http://www.w3.org/2001/XMLSchema" xmlns:xs="http://www.w3.org/2001/XMLSchema" xmlns:p="http://schemas.microsoft.com/office/2006/metadata/properties" xmlns:ns3="5c60cc57-89d7-47e3-9cf1-e73b9ba55571" xmlns:ns4="2cc6d1f5-8b12-48cb-9441-3c46271b430b" targetNamespace="http://schemas.microsoft.com/office/2006/metadata/properties" ma:root="true" ma:fieldsID="6c6ae568a7faa4072946d4be85acf675" ns3:_="" ns4:_="">
    <xsd:import namespace="5c60cc57-89d7-47e3-9cf1-e73b9ba55571"/>
    <xsd:import namespace="2cc6d1f5-8b12-48cb-9441-3c46271b430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60cc57-89d7-47e3-9cf1-e73b9ba555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c6d1f5-8b12-48cb-9441-3c46271b430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1FB594C-0FE5-46D7-A37F-4934952480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60cc57-89d7-47e3-9cf1-e73b9ba55571"/>
    <ds:schemaRef ds:uri="2cc6d1f5-8b12-48cb-9441-3c46271b43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2CAA327-E02A-4EFA-93AD-DEEB97D48DE3}">
  <ds:schemaRefs>
    <ds:schemaRef ds:uri="http://purl.org/dc/elements/1.1/"/>
    <ds:schemaRef ds:uri="http://schemas.microsoft.com/office/2006/metadata/properties"/>
    <ds:schemaRef ds:uri="5c60cc57-89d7-47e3-9cf1-e73b9ba55571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2cc6d1f5-8b12-48cb-9441-3c46271b430b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2260</TotalTime>
  <Words>666</Words>
  <Application>Microsoft Office PowerPoint</Application>
  <PresentationFormat>On-screen Show (4:3)</PresentationFormat>
  <Paragraphs>199</Paragraphs>
  <Slides>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Struttura predefinita</vt:lpstr>
      <vt:lpstr>Personalizza struttura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Comune di Brescia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 per presentazione power point</dc:title>
  <dc:creator>sbovoloni</dc:creator>
  <cp:lastModifiedBy>Breda Eleonora</cp:lastModifiedBy>
  <cp:revision>3855</cp:revision>
  <cp:lastPrinted>2022-12-02T11:55:10Z</cp:lastPrinted>
  <dcterms:created xsi:type="dcterms:W3CDTF">2014-08-22T14:47:50Z</dcterms:created>
  <dcterms:modified xsi:type="dcterms:W3CDTF">2026-07-13T13:16:43Z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zione">
    <vt:lpwstr>manuale informatica</vt:lpwstr>
  </property>
  <property fmtid="{D5CDD505-2E9C-101B-9397-08002B2CF9AE}" pid="3" name="_ResourceType">
    <vt:lpwstr/>
  </property>
  <property fmtid="{D5CDD505-2E9C-101B-9397-08002B2CF9AE}" pid="4" name="ContentType">
    <vt:lpwstr>Pagina web part</vt:lpwstr>
  </property>
  <property fmtid="{D5CDD505-2E9C-101B-9397-08002B2CF9AE}" pid="5" name="Tipologia">
    <vt:lpwstr>manuali</vt:lpwstr>
  </property>
  <property fmtid="{D5CDD505-2E9C-101B-9397-08002B2CF9AE}" pid="6" name="ReportDescription">
    <vt:lpwstr/>
  </property>
  <property fmtid="{D5CDD505-2E9C-101B-9397-08002B2CF9AE}" pid="7" name="ContentTypeId">
    <vt:lpwstr>0x010100C5D33C8330125745A91F36A389A0D41A</vt:lpwstr>
  </property>
</Properties>
</file>