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ink/ink7.xml" ContentType="application/inkml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ink/ink8.xml" ContentType="application/inkml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ink/ink9.xml" ContentType="application/inkml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6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ink/ink10.xml" ContentType="application/inkml+xml"/>
  <Override PartName="/ppt/ink/ink1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  <p:sldMasterId id="2147483705" r:id="rId4"/>
  </p:sldMasterIdLst>
  <p:notesMasterIdLst>
    <p:notesMasterId r:id="rId17"/>
  </p:notesMasterIdLst>
  <p:handoutMasterIdLst>
    <p:handoutMasterId r:id="rId18"/>
  </p:handoutMasterIdLst>
  <p:sldIdLst>
    <p:sldId id="346" r:id="rId5"/>
    <p:sldId id="344" r:id="rId6"/>
    <p:sldId id="345" r:id="rId7"/>
    <p:sldId id="333" r:id="rId8"/>
    <p:sldId id="334" r:id="rId9"/>
    <p:sldId id="335" r:id="rId10"/>
    <p:sldId id="340" r:id="rId11"/>
    <p:sldId id="336" r:id="rId12"/>
    <p:sldId id="341" r:id="rId13"/>
    <p:sldId id="342" r:id="rId14"/>
    <p:sldId id="343" r:id="rId15"/>
    <p:sldId id="337" r:id="rId16"/>
  </p:sldIdLst>
  <p:sldSz cx="9144000" cy="6858000" type="screen4x3"/>
  <p:notesSz cx="7099300" cy="10234613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E5FC"/>
    <a:srgbClr val="BDFCCF"/>
    <a:srgbClr val="F6FCBD"/>
    <a:srgbClr val="FF9933"/>
    <a:srgbClr val="186C24"/>
    <a:srgbClr val="333398"/>
    <a:srgbClr val="323297"/>
    <a:srgbClr val="DC002E"/>
    <a:srgbClr val="777777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78891E-1567-288D-A09A-C2A7980754FE}" v="182" dt="2026-06-09T07:20:03.829"/>
    <p1510:client id="{1A452B9D-0401-D41B-5899-5341334B163D}" v="63" dt="2026-06-10T09:45:03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29" autoAdjust="0"/>
  </p:normalViewPr>
  <p:slideViewPr>
    <p:cSldViewPr>
      <p:cViewPr>
        <p:scale>
          <a:sx n="80" d="100"/>
          <a:sy n="80" d="100"/>
        </p:scale>
        <p:origin x="1440" y="-8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%20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%20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%201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Book%2012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_ColumnCluster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_LineMarkers%20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_LineMarkers%20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_ColumnClustered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Book%201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Book%201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Book%201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1%201_LineMarker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Km contrattualizzati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Sheet1!$B$2:$B$14</c:f>
              <c:numCache>
                <c:formatCode>#,##0</c:formatCode>
                <c:ptCount val="13"/>
                <c:pt idx="0">
                  <c:v>1013962</c:v>
                </c:pt>
                <c:pt idx="1">
                  <c:v>1659563</c:v>
                </c:pt>
                <c:pt idx="2">
                  <c:v>1748125</c:v>
                </c:pt>
                <c:pt idx="3">
                  <c:v>1764865</c:v>
                </c:pt>
                <c:pt idx="4">
                  <c:v>1771435</c:v>
                </c:pt>
                <c:pt idx="5">
                  <c:v>1774110</c:v>
                </c:pt>
                <c:pt idx="6">
                  <c:v>1767773</c:v>
                </c:pt>
                <c:pt idx="7">
                  <c:v>1433657</c:v>
                </c:pt>
                <c:pt idx="8">
                  <c:v>1762767</c:v>
                </c:pt>
                <c:pt idx="9">
                  <c:v>1682922</c:v>
                </c:pt>
                <c:pt idx="10">
                  <c:v>1607746</c:v>
                </c:pt>
                <c:pt idx="11">
                  <c:v>1760079.3120000002</c:v>
                </c:pt>
                <c:pt idx="12">
                  <c:v>1830089.6189999999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14-4CC6-9D5D-762284CC0C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Km eserciti</c:v>
                </c:pt>
              </c:strCache>
            </c:strRef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Sheet1!$C$2:$C$14</c:f>
              <c:numCache>
                <c:formatCode>#,##0</c:formatCode>
                <c:ptCount val="13"/>
                <c:pt idx="0">
                  <c:v>1031388</c:v>
                </c:pt>
                <c:pt idx="1">
                  <c:v>1670216</c:v>
                </c:pt>
                <c:pt idx="2">
                  <c:v>1776571</c:v>
                </c:pt>
                <c:pt idx="3">
                  <c:v>1774293</c:v>
                </c:pt>
                <c:pt idx="4">
                  <c:v>1774913</c:v>
                </c:pt>
                <c:pt idx="5">
                  <c:v>1774125</c:v>
                </c:pt>
                <c:pt idx="6">
                  <c:v>1766409</c:v>
                </c:pt>
                <c:pt idx="7">
                  <c:v>1244620</c:v>
                </c:pt>
                <c:pt idx="8">
                  <c:v>1751677</c:v>
                </c:pt>
                <c:pt idx="9">
                  <c:v>1676624</c:v>
                </c:pt>
                <c:pt idx="10">
                  <c:v>1601910</c:v>
                </c:pt>
                <c:pt idx="11">
                  <c:v>1746446.2760000001</c:v>
                </c:pt>
                <c:pt idx="12">
                  <c:v>1823660.7290000005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14-4CC6-9D5D-762284CC0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4491215"/>
        <c:axId val="1914491695"/>
      </c:lineChart>
      <c:catAx>
        <c:axId val="1914491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491695"/>
        <c:crosses val="autoZero"/>
        <c:auto val="1"/>
        <c:lblAlgn val="ctr"/>
        <c:lblOffset val="100"/>
        <c:noMultiLvlLbl val="0"/>
      </c:catAx>
      <c:valAx>
        <c:axId val="1914491695"/>
        <c:scaling>
          <c:orientation val="minMax"/>
          <c:max val="2000000"/>
          <c:min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491215"/>
        <c:crosses val="autoZero"/>
        <c:crossBetween val="between"/>
        <c:majorUnit val="25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Impianti di climatizzazione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impianti di climatizzazione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99,3%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398-4B39-A8D6-F68C7FE0791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398-4B39-A8D6-F68C7FE0791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398-4B39-A8D6-F68C7FE0791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398-4B39-A8D6-F68C7FE0791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398-4B39-A8D6-F68C7FE0791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398-4B39-A8D6-F68C7FE0791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D398-4B39-A8D6-F68C7FE0791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99,8%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398-4B39-A8D6-F68C7FE0791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D398-4B39-A8D6-F68C7FE0791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D398-4B39-A8D6-F68C7FE0791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99,8%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D398-4B39-A8D6-F68C7FE0791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99,6%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D398-4B39-A8D6-F68C7FE079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99.3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99.8</c:v>
                </c:pt>
                <c:pt idx="8">
                  <c:v>100</c:v>
                </c:pt>
                <c:pt idx="9">
                  <c:v>100</c:v>
                </c:pt>
                <c:pt idx="10">
                  <c:v>99.8</c:v>
                </c:pt>
                <c:pt idx="11">
                  <c:v>99.6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104-4001-8BCD-30122E389611}"/>
            </c:ext>
          </c:extLst>
        </c:ser>
        <c:ser>
          <c:idx val="1"/>
          <c:order val="1"/>
          <c:tx>
            <c:v>Soglia minima funzionamento impianti di climatizzazione prevista da contratto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98.5</c:v>
                </c:pt>
                <c:pt idx="1">
                  <c:v>98.5</c:v>
                </c:pt>
                <c:pt idx="2">
                  <c:v>98.5</c:v>
                </c:pt>
                <c:pt idx="3">
                  <c:v>98.5</c:v>
                </c:pt>
                <c:pt idx="4">
                  <c:v>98.5</c:v>
                </c:pt>
                <c:pt idx="5">
                  <c:v>98.5</c:v>
                </c:pt>
                <c:pt idx="6">
                  <c:v>98.5</c:v>
                </c:pt>
                <c:pt idx="7">
                  <c:v>98.5</c:v>
                </c:pt>
                <c:pt idx="8">
                  <c:v>98.5</c:v>
                </c:pt>
                <c:pt idx="9">
                  <c:v>98.5</c:v>
                </c:pt>
                <c:pt idx="10">
                  <c:v>98.5</c:v>
                </c:pt>
                <c:pt idx="11">
                  <c:v>98.5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104-4001-8BCD-30122E3896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5595743"/>
        <c:axId val="1855590943"/>
      </c:lineChart>
      <c:catAx>
        <c:axId val="18555957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5590943"/>
        <c:crosses val="autoZero"/>
        <c:auto val="1"/>
        <c:lblAlgn val="ctr"/>
        <c:lblOffset val="100"/>
        <c:noMultiLvlLbl val="0"/>
      </c:catAx>
      <c:valAx>
        <c:axId val="1855590943"/>
        <c:scaling>
          <c:orientation val="minMax"/>
          <c:max val="100"/>
          <c:min val="9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5595743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Ascensori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ascensori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96,8%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725-4EDE-BBF0-4D32FE7122B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98,9%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725-4EDE-BBF0-4D32FE7122B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99,3%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725-4EDE-BBF0-4D32FE7122B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96,9%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725-4EDE-BBF0-4D32FE7122B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96,9%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725-4EDE-BBF0-4D32FE7122B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97,9%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725-4EDE-BBF0-4D32FE7122B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98,3%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725-4EDE-BBF0-4D32FE7122B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99,7%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725-4EDE-BBF0-4D32FE7122B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98,4%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725-4EDE-BBF0-4D32FE7122B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97,9%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C725-4EDE-BBF0-4D32FE7122B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98,4%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C725-4EDE-BBF0-4D32FE7122B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99,5%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C725-4EDE-BBF0-4D32FE7122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96.8</c:v>
                </c:pt>
                <c:pt idx="1">
                  <c:v>98.9</c:v>
                </c:pt>
                <c:pt idx="2">
                  <c:v>99.3</c:v>
                </c:pt>
                <c:pt idx="3">
                  <c:v>96.9</c:v>
                </c:pt>
                <c:pt idx="4">
                  <c:v>96.9</c:v>
                </c:pt>
                <c:pt idx="5">
                  <c:v>97.9</c:v>
                </c:pt>
                <c:pt idx="6">
                  <c:v>98.3</c:v>
                </c:pt>
                <c:pt idx="7">
                  <c:v>99.7</c:v>
                </c:pt>
                <c:pt idx="8">
                  <c:v>98.4</c:v>
                </c:pt>
                <c:pt idx="9">
                  <c:v>97.9</c:v>
                </c:pt>
                <c:pt idx="10">
                  <c:v>98.4</c:v>
                </c:pt>
                <c:pt idx="11">
                  <c:v>99.5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BD-44FE-8C93-34C92EC490E5}"/>
            </c:ext>
          </c:extLst>
        </c:ser>
        <c:ser>
          <c:idx val="2"/>
          <c:order val="1"/>
          <c:tx>
            <c:v>Soglia minima funzionamento ascensori prevista da contratto 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  <c:pt idx="6">
                  <c:v>95</c:v>
                </c:pt>
                <c:pt idx="7">
                  <c:v>95</c:v>
                </c:pt>
                <c:pt idx="8">
                  <c:v>95</c:v>
                </c:pt>
                <c:pt idx="9">
                  <c:v>95</c:v>
                </c:pt>
                <c:pt idx="10">
                  <c:v>95</c:v>
                </c:pt>
                <c:pt idx="11">
                  <c:v>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FBD-44FE-8C93-34C92EC490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3792208"/>
        <c:axId val="1583789808"/>
      </c:lineChart>
      <c:catAx>
        <c:axId val="1583792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89808"/>
        <c:crosses val="autoZero"/>
        <c:auto val="1"/>
        <c:lblAlgn val="ctr"/>
        <c:lblOffset val="100"/>
        <c:noMultiLvlLbl val="0"/>
      </c:catAx>
      <c:valAx>
        <c:axId val="1583789808"/>
        <c:scaling>
          <c:orientation val="minMax"/>
          <c:max val="100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9220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Scale mobili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scale mobili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93%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377-4E35-9D3A-6A510C0B45B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92,5%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377-4E35-9D3A-6A510C0B45B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91,6%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377-4E35-9D3A-6A510C0B45B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94,1%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377-4E35-9D3A-6A510C0B45B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94%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377-4E35-9D3A-6A510C0B45B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89,2%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377-4E35-9D3A-6A510C0B45B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89,4%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377-4E35-9D3A-6A510C0B45B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90,2%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377-4E35-9D3A-6A510C0B45B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93,9%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377-4E35-9D3A-6A510C0B45B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96,9%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377-4E35-9D3A-6A510C0B45BA}"/>
                </c:ext>
              </c:extLst>
            </c:dLbl>
            <c:dLbl>
              <c:idx val="10"/>
              <c:layout>
                <c:manualLayout>
                  <c:x val="-3.4875109361329731E-2"/>
                  <c:y val="-5.158761675969713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94%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1377-4E35-9D3A-6A510C0B45B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96,9%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377-4E35-9D3A-6A510C0B45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93</c:v>
                </c:pt>
                <c:pt idx="1">
                  <c:v>92.5</c:v>
                </c:pt>
                <c:pt idx="2">
                  <c:v>91.6</c:v>
                </c:pt>
                <c:pt idx="3">
                  <c:v>94.1</c:v>
                </c:pt>
                <c:pt idx="4">
                  <c:v>94</c:v>
                </c:pt>
                <c:pt idx="5">
                  <c:v>89.2</c:v>
                </c:pt>
                <c:pt idx="6">
                  <c:v>89.4</c:v>
                </c:pt>
                <c:pt idx="7">
                  <c:v>90.2</c:v>
                </c:pt>
                <c:pt idx="8">
                  <c:v>93.9</c:v>
                </c:pt>
                <c:pt idx="9">
                  <c:v>96.9</c:v>
                </c:pt>
                <c:pt idx="10">
                  <c:v>94</c:v>
                </c:pt>
                <c:pt idx="11">
                  <c:v>96.9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9C-470B-9490-47954991ABF5}"/>
            </c:ext>
          </c:extLst>
        </c:ser>
        <c:ser>
          <c:idx val="1"/>
          <c:order val="1"/>
          <c:tx>
            <c:v>Soglia minima funzionamento scale mobili prevista da contratto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  <c:pt idx="8">
                  <c:v>90</c:v>
                </c:pt>
                <c:pt idx="9">
                  <c:v>90</c:v>
                </c:pt>
                <c:pt idx="10">
                  <c:v>90</c:v>
                </c:pt>
                <c:pt idx="11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9C-470B-9490-47954991AB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9766655"/>
        <c:axId val="2119767135"/>
      </c:lineChart>
      <c:catAx>
        <c:axId val="211976665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767135"/>
        <c:crosses val="autoZero"/>
        <c:auto val="1"/>
        <c:lblAlgn val="ctr"/>
        <c:lblOffset val="100"/>
        <c:noMultiLvlLbl val="0"/>
      </c:catAx>
      <c:valAx>
        <c:axId val="2119767135"/>
        <c:scaling>
          <c:orientation val="minMax"/>
          <c:max val="100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766655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129999127806786E-2"/>
          <c:y val="0.11401220918145565"/>
          <c:w val="0.89621070155665317"/>
          <c:h val="0.58153711943293063"/>
        </c:manualLayout>
      </c:layout>
      <c:barChart>
        <c:barDir val="col"/>
        <c:grouping val="clustered"/>
        <c:varyColors val="0"/>
        <c:ser>
          <c:idx val="0"/>
          <c:order val="0"/>
          <c:tx>
            <c:v>Informazioni all'utenza</c:v>
          </c:tx>
          <c:spPr>
            <a:solidFill>
              <a:srgbClr val="BDD7EE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Foglio1!$A$2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39-44A9-AF0E-0DB95832EF83}"/>
            </c:ext>
          </c:extLst>
        </c:ser>
        <c:ser>
          <c:idx val="1"/>
          <c:order val="1"/>
          <c:tx>
            <c:v>Presenza agenti di linea</c:v>
          </c:tx>
          <c:spPr>
            <a:solidFill>
              <a:srgbClr val="F4B084"/>
            </a:solidFill>
            <a:ln>
              <a:solidFill>
                <a:srgbClr val="FCE4D6"/>
              </a:solidFill>
              <a:prstDash val="solid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Foglio1!A3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39-44A9-AF0E-0DB95832EF83}"/>
            </c:ext>
          </c:extLst>
        </c:ser>
        <c:ser>
          <c:idx val="2"/>
          <c:order val="2"/>
          <c:tx>
            <c:v>Operazioni di controlleria</c:v>
          </c:tx>
          <c:spPr>
            <a:solidFill>
              <a:srgbClr val="FFD96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7ED-48CF-B01C-70A0D629C3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Foglio1!A4</c:f>
              <c:numCache>
                <c:formatCode>0.0%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39-44A9-AF0E-0DB95832EF83}"/>
            </c:ext>
          </c:extLst>
        </c:ser>
        <c:ser>
          <c:idx val="3"/>
          <c:order val="3"/>
          <c:tx>
            <c:v>Funzionamento apparati di videosorveglianza</c:v>
          </c:tx>
          <c:spPr>
            <a:solidFill>
              <a:srgbClr val="C6E0B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Foglio1!A5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739-44A9-AF0E-0DB95832EF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-27"/>
        <c:axId val="758610439"/>
        <c:axId val="758612487"/>
      </c:barChart>
      <c:catAx>
        <c:axId val="758610439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612487"/>
        <c:crosses val="autoZero"/>
        <c:auto val="1"/>
        <c:lblAlgn val="ctr"/>
        <c:lblOffset val="100"/>
        <c:noMultiLvlLbl val="0"/>
      </c:catAx>
      <c:valAx>
        <c:axId val="75861248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solidFill>
            <a:srgbClr val="FFFFFF"/>
          </a:solidFill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610439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1249236032890249E-2"/>
          <c:y val="0.68187843353203004"/>
          <c:w val="0.85800461555824115"/>
          <c:h val="0.144390928560273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Mln passeggeri / anno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Salti di fermata</c:v>
                </c:pt>
              </c:strCache>
            </c:strRef>
          </c:tx>
          <c:spPr>
            <a:solidFill>
              <a:srgbClr val="F1A983"/>
            </a:solidFill>
            <a:ln>
              <a:solidFill>
                <a:srgbClr val="F1A983"/>
              </a:solidFill>
              <a:prstDash val="solid"/>
            </a:ln>
            <a:effectLst/>
          </c:spPr>
          <c:invertIfNegative val="0"/>
          <c:dPt>
            <c:idx val="12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2F84-401B-8807-8EFB85056C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 formatCode="0.00">
                  <c:v>12</c:v>
                </c:pt>
                <c:pt idx="1">
                  <c:v>15.16</c:v>
                </c:pt>
                <c:pt idx="2">
                  <c:v>16.09</c:v>
                </c:pt>
                <c:pt idx="3">
                  <c:v>17.010000000000002</c:v>
                </c:pt>
                <c:pt idx="4">
                  <c:v>17.38</c:v>
                </c:pt>
                <c:pt idx="5">
                  <c:v>18.079999999999998</c:v>
                </c:pt>
                <c:pt idx="6">
                  <c:v>18.71</c:v>
                </c:pt>
                <c:pt idx="7" formatCode="0.00">
                  <c:v>8.6999999999999993</c:v>
                </c:pt>
                <c:pt idx="8">
                  <c:v>10.32</c:v>
                </c:pt>
                <c:pt idx="9">
                  <c:v>14.87</c:v>
                </c:pt>
                <c:pt idx="10">
                  <c:v>17.11</c:v>
                </c:pt>
                <c:pt idx="11">
                  <c:v>17.38</c:v>
                </c:pt>
                <c:pt idx="12">
                  <c:v>17.88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58-4522-B7EF-C9E478CF52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3767616"/>
        <c:axId val="163770016"/>
      </c:barChart>
      <c:catAx>
        <c:axId val="163767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3770016"/>
        <c:crosses val="autoZero"/>
        <c:auto val="1"/>
        <c:lblAlgn val="ctr"/>
        <c:lblOffset val="100"/>
        <c:noMultiLvlLbl val="0"/>
      </c:catAx>
      <c:valAx>
        <c:axId val="163770016"/>
        <c:scaling>
          <c:orientation val="minMax"/>
          <c:max val="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767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99,80%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F4F-4134-B8FA-52CA2ADAA2E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99,89%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F4F-4134-B8FA-52CA2ADAA2E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99,95%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F4F-4134-B8FA-52CA2ADAA2E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99,92%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F4F-4134-B8FA-52CA2ADAA2E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99,86%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F4F-4134-B8FA-52CA2ADAA2E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99,54%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F4F-4134-B8FA-52CA2ADAA2E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99,74%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F4F-4134-B8FA-52CA2ADAA2E4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99,86%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F4F-4134-B8FA-52CA2ADAA2E4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99,74%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F4F-4134-B8FA-52CA2ADAA2E4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99,46%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F4F-4134-B8FA-52CA2ADAA2E4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98,7%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F4F-4134-B8FA-52CA2ADAA2E4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99,87%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F4F-4134-B8FA-52CA2ADAA2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99.8</c:v>
                </c:pt>
                <c:pt idx="1">
                  <c:v>99.89</c:v>
                </c:pt>
                <c:pt idx="2">
                  <c:v>99.95</c:v>
                </c:pt>
                <c:pt idx="3">
                  <c:v>99.92</c:v>
                </c:pt>
                <c:pt idx="4">
                  <c:v>99.86</c:v>
                </c:pt>
                <c:pt idx="5">
                  <c:v>99.54</c:v>
                </c:pt>
                <c:pt idx="6">
                  <c:v>99.74</c:v>
                </c:pt>
                <c:pt idx="7">
                  <c:v>99.86</c:v>
                </c:pt>
                <c:pt idx="8">
                  <c:v>99.74</c:v>
                </c:pt>
                <c:pt idx="9">
                  <c:v>99.46</c:v>
                </c:pt>
                <c:pt idx="10">
                  <c:v>98.7</c:v>
                </c:pt>
                <c:pt idx="11">
                  <c:v>99.87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E6-4B86-B638-9929BCD8BA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99</c:v>
                </c:pt>
                <c:pt idx="1">
                  <c:v>99</c:v>
                </c:pt>
                <c:pt idx="2">
                  <c:v>99</c:v>
                </c:pt>
                <c:pt idx="3">
                  <c:v>99</c:v>
                </c:pt>
                <c:pt idx="4">
                  <c:v>99</c:v>
                </c:pt>
                <c:pt idx="5">
                  <c:v>99</c:v>
                </c:pt>
                <c:pt idx="6">
                  <c:v>99</c:v>
                </c:pt>
                <c:pt idx="7">
                  <c:v>99</c:v>
                </c:pt>
                <c:pt idx="8">
                  <c:v>99</c:v>
                </c:pt>
                <c:pt idx="9">
                  <c:v>99</c:v>
                </c:pt>
                <c:pt idx="10">
                  <c:v>99</c:v>
                </c:pt>
                <c:pt idx="11">
                  <c:v>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E6-4B86-B638-9929BCD8BA0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rgbClr val="F1A983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F5C6AB"/>
              </a:solidFill>
              <a:ln w="9525">
                <a:solidFill>
                  <a:srgbClr val="F5C6AB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98</c:v>
                </c:pt>
                <c:pt idx="1">
                  <c:v>98</c:v>
                </c:pt>
                <c:pt idx="2">
                  <c:v>98</c:v>
                </c:pt>
                <c:pt idx="3">
                  <c:v>98</c:v>
                </c:pt>
                <c:pt idx="4">
                  <c:v>98</c:v>
                </c:pt>
                <c:pt idx="5">
                  <c:v>98</c:v>
                </c:pt>
                <c:pt idx="6">
                  <c:v>98</c:v>
                </c:pt>
                <c:pt idx="7">
                  <c:v>98</c:v>
                </c:pt>
                <c:pt idx="8">
                  <c:v>98</c:v>
                </c:pt>
                <c:pt idx="9">
                  <c:v>98</c:v>
                </c:pt>
                <c:pt idx="10">
                  <c:v>98</c:v>
                </c:pt>
                <c:pt idx="11">
                  <c:v>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B8-4D02-B5B8-9FD95C2EB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117152"/>
        <c:axId val="165120032"/>
      </c:lineChart>
      <c:catAx>
        <c:axId val="165117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120032"/>
        <c:crosses val="autoZero"/>
        <c:auto val="1"/>
        <c:lblAlgn val="ctr"/>
        <c:lblOffset val="100"/>
        <c:noMultiLvlLbl val="0"/>
      </c:catAx>
      <c:valAx>
        <c:axId val="165120032"/>
        <c:scaling>
          <c:orientation val="minMax"/>
          <c:max val="100"/>
          <c:min val="95"/>
        </c:scaling>
        <c:delete val="0"/>
        <c:axPos val="l"/>
        <c:majorGridlines>
          <c:spPr>
            <a:ln w="9525" cap="flat" cmpd="sng" algn="ctr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rgbClr val="747474"/>
                    </a:solidFill>
                    <a:latin typeface="Aptos Narrow"/>
                    <a:ea typeface="Aptos Narrow"/>
                    <a:cs typeface="Aptos Narrow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rgbClr val="747474"/>
                  </a:solidFill>
                  <a:latin typeface="Aptos Narrow"/>
                  <a:ea typeface="Aptos Narrow"/>
                  <a:cs typeface="Aptos Narrow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11715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B83-4DB3-8AC5-57C95E53886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B83-4DB3-8AC5-57C95E53886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99,88%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83-4DB3-8AC5-57C95E53886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99,63%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B83-4DB3-8AC5-57C95E53886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99,61%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B83-4DB3-8AC5-57C95E53886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98,8%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B83-4DB3-8AC5-57C95E53886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99,49%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B83-4DB3-8AC5-57C95E53886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99,87%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B83-4DB3-8AC5-57C95E53886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99,38%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B83-4DB3-8AC5-57C95E53886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99,05%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B83-4DB3-8AC5-57C95E53886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97,43%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6B83-4DB3-8AC5-57C95E53886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99,65%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6B83-4DB3-8AC5-57C95E5388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100</c:v>
                </c:pt>
                <c:pt idx="1">
                  <c:v>100</c:v>
                </c:pt>
                <c:pt idx="2">
                  <c:v>99.88</c:v>
                </c:pt>
                <c:pt idx="3">
                  <c:v>99.63</c:v>
                </c:pt>
                <c:pt idx="4">
                  <c:v>99.61</c:v>
                </c:pt>
                <c:pt idx="5">
                  <c:v>98.8</c:v>
                </c:pt>
                <c:pt idx="6">
                  <c:v>99.49</c:v>
                </c:pt>
                <c:pt idx="7">
                  <c:v>99.87</c:v>
                </c:pt>
                <c:pt idx="8">
                  <c:v>99.38</c:v>
                </c:pt>
                <c:pt idx="9">
                  <c:v>99.05</c:v>
                </c:pt>
                <c:pt idx="10">
                  <c:v>97.43</c:v>
                </c:pt>
                <c:pt idx="11">
                  <c:v>99.65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67-4FED-B61D-A521BB4BC50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99</c:v>
                </c:pt>
                <c:pt idx="1">
                  <c:v>99</c:v>
                </c:pt>
                <c:pt idx="2">
                  <c:v>99</c:v>
                </c:pt>
                <c:pt idx="3">
                  <c:v>99</c:v>
                </c:pt>
                <c:pt idx="4">
                  <c:v>99</c:v>
                </c:pt>
                <c:pt idx="5">
                  <c:v>99</c:v>
                </c:pt>
                <c:pt idx="6">
                  <c:v>99</c:v>
                </c:pt>
                <c:pt idx="7">
                  <c:v>99</c:v>
                </c:pt>
                <c:pt idx="8">
                  <c:v>99</c:v>
                </c:pt>
                <c:pt idx="9">
                  <c:v>99</c:v>
                </c:pt>
                <c:pt idx="10">
                  <c:v>99</c:v>
                </c:pt>
                <c:pt idx="11">
                  <c:v>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67-4FED-B61D-A521BB4BC50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067-4FED-B61D-A521BB4BC5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3773856"/>
        <c:axId val="163766656"/>
      </c:lineChart>
      <c:catAx>
        <c:axId val="16377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766656"/>
        <c:crosses val="autoZero"/>
        <c:auto val="1"/>
        <c:lblAlgn val="ctr"/>
        <c:lblOffset val="100"/>
        <c:noMultiLvlLbl val="0"/>
      </c:catAx>
      <c:valAx>
        <c:axId val="163766656"/>
        <c:scaling>
          <c:orientation val="minMax"/>
          <c:max val="100"/>
          <c:min val="9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7738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Salti di fermata</c:v>
                </c:pt>
              </c:strCache>
            </c:strRef>
          </c:tx>
          <c:spPr>
            <a:solidFill>
              <a:srgbClr val="F1A983"/>
            </a:solidFill>
            <a:ln>
              <a:solidFill>
                <a:srgbClr val="F1A983"/>
              </a:solidFill>
              <a:prstDash val="solid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10</c:v>
                </c:pt>
                <c:pt idx="1">
                  <c:v>19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11</c:v>
                </c:pt>
                <c:pt idx="1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B1-4639-98B1-3F0C3318EA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3767616"/>
        <c:axId val="163770016"/>
      </c:barChart>
      <c:catAx>
        <c:axId val="163767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770016"/>
        <c:crosses val="autoZero"/>
        <c:auto val="1"/>
        <c:lblAlgn val="ctr"/>
        <c:lblOffset val="100"/>
        <c:noMultiLvlLbl val="0"/>
      </c:catAx>
      <c:valAx>
        <c:axId val="163770016"/>
        <c:scaling>
          <c:orientation val="minMax"/>
          <c:max val="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767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129999127806786E-2"/>
          <c:y val="0.11401220918145565"/>
          <c:w val="0.89621070155665317"/>
          <c:h val="0.581537119432930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{"Dotazione adeguata canali di vendita"}</c:f>
              <c:strCache>
                <c:ptCount val="1"/>
                <c:pt idx="0">
                  <c:v>Dotazione adeguata canali di vendita</c:v>
                </c:pt>
              </c:strCache>
            </c:strRef>
          </c:tx>
          <c:spPr>
            <a:solidFill>
              <a:srgbClr val="BDD7EE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Foglio1!$A$2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F2-4ADD-AECF-064D692EB046}"/>
            </c:ext>
          </c:extLst>
        </c:ser>
        <c:ser>
          <c:idx val="1"/>
          <c:order val="1"/>
          <c:tx>
            <c:strRef>
              <c:f>{"Disponibilità BTEL"}</c:f>
              <c:strCache>
                <c:ptCount val="1"/>
                <c:pt idx="0">
                  <c:v>Disponibilità BTEL</c:v>
                </c:pt>
              </c:strCache>
            </c:strRef>
          </c:tx>
          <c:spPr>
            <a:solidFill>
              <a:srgbClr val="F4B084"/>
            </a:solidFill>
            <a:ln>
              <a:solidFill>
                <a:srgbClr val="FCE4D6"/>
              </a:solidFill>
              <a:prstDash val="solid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Foglio1!A3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F2-4ADD-AECF-064D692EB046}"/>
            </c:ext>
          </c:extLst>
        </c:ser>
        <c:ser>
          <c:idx val="2"/>
          <c:order val="2"/>
          <c:tx>
            <c:strRef>
              <c:f>{"Funzionamento BSS"}</c:f>
              <c:strCache>
                <c:ptCount val="1"/>
                <c:pt idx="0">
                  <c:v>Funzionamento BSS</c:v>
                </c:pt>
              </c:strCache>
            </c:strRef>
          </c:tx>
          <c:spPr>
            <a:solidFill>
              <a:srgbClr val="FFD96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AB2-419A-ACC9-F551FB8CF8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Foglio1!A4</c:f>
              <c:numCache>
                <c:formatCode>0.0%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F2-4ADD-AECF-064D692EB046}"/>
            </c:ext>
          </c:extLst>
        </c:ser>
        <c:ser>
          <c:idx val="3"/>
          <c:order val="3"/>
          <c:tx>
            <c:strRef>
              <c:f>{"Funzionamento VAL"}</c:f>
              <c:strCache>
                <c:ptCount val="1"/>
                <c:pt idx="0">
                  <c:v>Funzionamento VAL</c:v>
                </c:pt>
              </c:strCache>
            </c:strRef>
          </c:tx>
          <c:spPr>
            <a:solidFill>
              <a:srgbClr val="C6E0B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Foglio1!A5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F2-4ADD-AECF-064D692EB0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-27"/>
        <c:axId val="758610439"/>
        <c:axId val="758612487"/>
      </c:barChart>
      <c:catAx>
        <c:axId val="758610439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612487"/>
        <c:crosses val="autoZero"/>
        <c:auto val="1"/>
        <c:lblAlgn val="ctr"/>
        <c:lblOffset val="100"/>
        <c:noMultiLvlLbl val="0"/>
      </c:catAx>
      <c:valAx>
        <c:axId val="75861248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solidFill>
            <a:srgbClr val="FFFFFF"/>
          </a:solidFill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610439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649589180062181E-2"/>
          <c:y val="0.70273095137912811"/>
          <c:w val="0.89999991532104751"/>
          <c:h val="5.3295553904321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129999127806786E-2"/>
          <c:y val="0.11401220918145565"/>
          <c:w val="0.89621070155665317"/>
          <c:h val="0.58153711943293063"/>
        </c:manualLayout>
      </c:layout>
      <c:barChart>
        <c:barDir val="col"/>
        <c:grouping val="clustered"/>
        <c:varyColors val="0"/>
        <c:ser>
          <c:idx val="0"/>
          <c:order val="0"/>
          <c:tx>
            <c:v>Pulizia stazioni</c:v>
          </c:tx>
          <c:spPr>
            <a:solidFill>
              <a:srgbClr val="BDD7EE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Foglio1!$A$2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BB-41EA-A0C5-FFB8AE84D722}"/>
            </c:ext>
          </c:extLst>
        </c:ser>
        <c:ser>
          <c:idx val="1"/>
          <c:order val="1"/>
          <c:tx>
            <c:v>Pulizia veicoli</c:v>
          </c:tx>
          <c:spPr>
            <a:solidFill>
              <a:srgbClr val="C6E0B4"/>
            </a:solidFill>
            <a:ln>
              <a:solidFill>
                <a:srgbClr val="FCE4D6"/>
              </a:solidFill>
              <a:prstDash val="solid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Foglio1!A3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BB-41EA-A0C5-FFB8AE84D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-27"/>
        <c:axId val="758610439"/>
        <c:axId val="758612487"/>
      </c:barChart>
      <c:catAx>
        <c:axId val="758610439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612487"/>
        <c:crosses val="autoZero"/>
        <c:auto val="1"/>
        <c:lblAlgn val="ctr"/>
        <c:lblOffset val="100"/>
        <c:noMultiLvlLbl val="0"/>
      </c:catAx>
      <c:valAx>
        <c:axId val="75861248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solidFill>
            <a:srgbClr val="FFFFFF"/>
          </a:solidFill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610439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349723226843901"/>
          <c:y val="0.71931167432102971"/>
          <c:w val="0.42001048325431378"/>
          <c:h val="6.47549658861106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129999127806786E-2"/>
          <c:y val="0.11401220918145565"/>
          <c:w val="0.89621070155665317"/>
          <c:h val="0.58153711943293063"/>
        </c:manualLayout>
      </c:layout>
      <c:barChart>
        <c:barDir val="col"/>
        <c:grouping val="clustered"/>
        <c:varyColors val="0"/>
        <c:ser>
          <c:idx val="0"/>
          <c:order val="0"/>
          <c:tx>
            <c:v>Manutenzione ascensori</c:v>
          </c:tx>
          <c:spPr>
            <a:solidFill>
              <a:srgbClr val="BDD7EE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Foglio1!$A$2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05-4E57-B24A-D9342AA6D0BE}"/>
            </c:ext>
          </c:extLst>
        </c:ser>
        <c:ser>
          <c:idx val="1"/>
          <c:order val="1"/>
          <c:tx>
            <c:v>Manutenzione scale mobili</c:v>
          </c:tx>
          <c:spPr>
            <a:solidFill>
              <a:srgbClr val="F4B084"/>
            </a:solidFill>
            <a:ln>
              <a:solidFill>
                <a:srgbClr val="FCE4D6"/>
              </a:solidFill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6.4525361769654623E-3"/>
                  <c:y val="1.211816466379995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3FA-4A34-B003-4A524609D2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Foglio1!A3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05-4E57-B24A-D9342AA6D0BE}"/>
            </c:ext>
          </c:extLst>
        </c:ser>
        <c:ser>
          <c:idx val="2"/>
          <c:order val="2"/>
          <c:tx>
            <c:v>Manutenzione materiale rotabile</c:v>
          </c:tx>
          <c:spPr>
            <a:solidFill>
              <a:srgbClr val="FFD9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Foglio1!A4</c:f>
              <c:numCache>
                <c:formatCode>0.0%</c:formatCode>
                <c:ptCount val="1"/>
                <c:pt idx="0">
                  <c:v>0.97499999999999998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05-4E57-B24A-D9342AA6D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-27"/>
        <c:axId val="758610439"/>
        <c:axId val="758612487"/>
      </c:barChart>
      <c:catAx>
        <c:axId val="758610439"/>
        <c:scaling>
          <c:orientation val="minMax"/>
        </c:scaling>
        <c:delete val="0"/>
        <c:axPos val="b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612487"/>
        <c:crosses val="autoZero"/>
        <c:auto val="1"/>
        <c:lblAlgn val="ctr"/>
        <c:lblOffset val="100"/>
        <c:noMultiLvlLbl val="0"/>
      </c:catAx>
      <c:valAx>
        <c:axId val="758612487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solidFill>
            <a:srgbClr val="FFFFFF"/>
          </a:solidFill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610439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4231183023914802E-2"/>
          <c:y val="0.70802436626511722"/>
          <c:w val="0.80443800019727707"/>
          <c:h val="5.27669833709916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Porte automatiche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porte automatiche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99,8%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81A-48ED-B7AB-217B52FB2A6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99,8%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81A-48ED-B7AB-217B52FB2A6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99,5%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81A-48ED-B7AB-217B52FB2A6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99,9%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81A-48ED-B7AB-217B52FB2A6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99,9%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81A-48ED-B7AB-217B52FB2A6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99,7%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81A-48ED-B7AB-217B52FB2A6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99,9%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81A-48ED-B7AB-217B52FB2A6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99,8%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81A-48ED-B7AB-217B52FB2A6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99,8%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81A-48ED-B7AB-217B52FB2A6E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99,7%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B81A-48ED-B7AB-217B52FB2A6E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99,8%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B81A-48ED-B7AB-217B52FB2A6E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99,9%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81A-48ED-B7AB-217B52FB2A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99.8</c:v>
                </c:pt>
                <c:pt idx="1">
                  <c:v>99.8</c:v>
                </c:pt>
                <c:pt idx="2">
                  <c:v>99.5</c:v>
                </c:pt>
                <c:pt idx="3">
                  <c:v>99.9</c:v>
                </c:pt>
                <c:pt idx="4">
                  <c:v>99.9</c:v>
                </c:pt>
                <c:pt idx="5">
                  <c:v>99.7</c:v>
                </c:pt>
                <c:pt idx="6">
                  <c:v>99.9</c:v>
                </c:pt>
                <c:pt idx="7">
                  <c:v>99.8</c:v>
                </c:pt>
                <c:pt idx="8">
                  <c:v>99.8</c:v>
                </c:pt>
                <c:pt idx="9">
                  <c:v>99.7</c:v>
                </c:pt>
                <c:pt idx="10">
                  <c:v>99.8</c:v>
                </c:pt>
                <c:pt idx="11">
                  <c:v>99.9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207B-43CB-A329-8A54434E683F}"/>
            </c:ext>
          </c:extLst>
        </c:ser>
        <c:ser>
          <c:idx val="1"/>
          <c:order val="1"/>
          <c:tx>
            <c:v>Soglia minima funzionamento porte automatiche prevista da contratto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80</c:v>
                </c:pt>
                <c:pt idx="5">
                  <c:v>80</c:v>
                </c:pt>
                <c:pt idx="6">
                  <c:v>80</c:v>
                </c:pt>
                <c:pt idx="7">
                  <c:v>80</c:v>
                </c:pt>
                <c:pt idx="8">
                  <c:v>80</c:v>
                </c:pt>
                <c:pt idx="9">
                  <c:v>80</c:v>
                </c:pt>
                <c:pt idx="10">
                  <c:v>80</c:v>
                </c:pt>
                <c:pt idx="11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207B-43CB-A329-8A54434E68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3640207"/>
        <c:axId val="1383644047"/>
      </c:lineChart>
      <c:catAx>
        <c:axId val="13836402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3644047"/>
        <c:crosses val="autoZero"/>
        <c:auto val="1"/>
        <c:lblAlgn val="ctr"/>
        <c:lblOffset val="100"/>
        <c:noMultiLvlLbl val="0"/>
      </c:catAx>
      <c:valAx>
        <c:axId val="1383644047"/>
        <c:scaling>
          <c:orientation val="minMax"/>
          <c:max val="100"/>
          <c:min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3640207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BFCA8049-4565-7B36-3ECA-3494A4BFC2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924F459-528E-28C0-4213-9D3DE43FC3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A2CA574-C847-492C-882B-31F968FFFFB9}" type="datetimeFigureOut">
              <a:rPr lang="it-IT"/>
              <a:pPr>
                <a:defRPr/>
              </a:pPr>
              <a:t>10/06/2026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7125967-A3EB-CFBE-1E75-66A03BDB69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06C5103-E3C0-2EA4-4AE6-589994FDDD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D629ADA-627E-4BF7-9A41-F54B48060D1C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20T07:41:46.7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24474 7585 16383 0 0,'0'0'0'0'0,"9"0"0"0"0,9 0 0 0 0,5 0 0 0 0,4 0 0 0 0,2 0 0 0 0,5 0 0 0 0,2 0 0 0 0,0 0 0 0 0,-2 0 0 0 0,-2 0 0 0 0,-1 0 0 0 0,-2 0 0 0 0,0 0 0 0 0,-1 0 0 0 0,4 0 0 0 0,2 0 0 0 0,0 0 0 0 0,-2 0 0 0 0,0 0 0 0 0,-2 0 0 0 0,-1 0 0 0 0,-1 0 0 0 0,0 0 0 0 0,0 0 0 0 0,4 0 0 0 0,12 0 0 0 0,2 0 0 0 0,4 0 0 0 0,2 0 0 0 0,2 0 0 0 0,6 0 0 0 0,8 0 0 0 0,0 0 0 0 0,0 0 0 0 0,1 0 0 0 0,-5 0 0 0 0,-5 0 0 0 0,-7 0 0 0 0,-3 0 0 0 0,-6 0 0 0 0,-4 0 0 0 0,-5 0 0 0 0,-3 0 0 0 0,-2 0 0 0 0,3 0 0 0 0,1 0 0 0 0,0 0 0 0 0,-1 0 0 0 0,-1 0 0 0 0,-1 0 0 0 0,-1 0 0 0 0,-1 0 0 0 0,5 0 0 0 0,5 0 0 0 0,7 0 0 0 0,5 0 0 0 0,-2 0 0 0 0,2 0 0 0 0,0 0 0 0 0,-2 0 0 0 0,-1 0 0 0 0,2 0 0 0 0,6 0 0 0 0,-1 0 0 0 0,5 0 0 0 0,-4 0 0 0 0,-1 0 0 0 0,-5 0 0 0 0,-6 0 0 0 0,-6 0 0 0 0,-4 0 0 0 0,-3 0 0 0 0,3 0 0 0 0,0 0 0 0 0,0 0 0 0 0,4 0 0 0 0,-1 0 0 0 0,0 0 0 0 0,-3 0 0 0 0,-1 0 0 0 0,3 0 0 0 0,0 0 0 0 0,-1 0 0 0 0,4 0 0 0 0,4 0 0 0 0,10 0 0 0 0,0 0 0 0 0,-4 0 0 0 0,-4 0 0 0 0,-6 0 0 0 0,-5 0 0 0 0,-2 0 0 0 0,-3 0 0 0 0,-1 0 0 0 0,5 0 0 0 0,16 0 0 0 0,8 0 0 0 0,6 0 0 0 0,0 0 0 0 0,-4 0 0 0 0,-3 0 0 0 0,-7 0 0 0 0,-6 0 0 0 0,-5 0 0 0 0,-5 0 0 0 0,-3 0 0 0 0,4 0 0 0 0,0 0 0 0 0,4 0 0 0 0,1 0 0 0 0,4 0 0 0 0,-2 0 0 0 0,-1 0 0 0 0,-4 0 0 0 0,-3 0 0 0 0,4 0 0 0 0,-1 0 0 0 0,-1 0 0 0 0,3 0 0 0 0,5 0 0 0 0,0 0 0 0 0,2 0 0 0 0,-1 0 0 0 0,-4 0 0 0 0,2 0 0 0 0,-2 0 0 0 0,-3 0 0 0 0,-2 0 0 0 0,-3 0 0 0 0,-1 0 0 0 0,-2 0 0 0 0,0 0 0 0 0,4 0 0 0 0,7 0 0 0 0,1 0 0 0 0,-2 0 0 0 0,-2 0 0 0 0,-2 0 0 0 0,-3 0 0 0 0,-2 0 0 0 0,0 0 0 0 0,3 0 0 0 0,2 0 0 0 0,0 0 0 0 0,-7 0 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22T11:07:24.38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18680 7373 16383 0 0,'0'0'0'0'0,"4"0"0"0"0,7 0 0 0 0,7 0 0 0 0,8 0 0 0 0,6 0 0 0 0,6 0 0 0 0,2 0 0 0 0,-1 0 0 0 0,2 0 0 0 0,-1 0 0 0 0,-3 0 0 0 0,2 0 0 0 0,4 0 0 0 0,5 0 0 0 0,2 0 0 0 0,-1 0 0 0 0,0 0 0 0 0,-4 0 0 0 0,-4 0 0 0 0,-5 0 0 0 0,-4 0 0 0 0,-2 0 0 0 0,-1 0 0 0 0,-2 0 0 0 0,0 0 0 0 0,0 0 0 0 0,0 0 0 0 0,10 0 0 0 0,4 0 0 0 0,3 0 0 0 0,5 0 0 0 0,3 0 0 0 0,-3 0 0 0 0,-4 0 0 0 0,-6 0 0 0 0,-4 0 0 0 0,1 0 0 0 0,4 0 0 0 0,5 0 0 0 0,9 0 0 0 0,10 0 0 0 0,3 0 0 0 0,-5 0 0 0 0,1 0 0 0 0,0 0 0 0 0,-2 0 0 0 0,-1 0 0 0 0,-2 0 0 0 0,-1 0 0 0 0,-1 0 0 0 0,5 0 0 0 0,1 0 0 0 0,-5 0 0 0 0,-8 0 0 0 0,3 0 0 0 0,-3 0 0 0 0,-6 0 0 0 0,-4 0 0 0 0,-5 0 0 0 0,-3 0 0 0 0,-3 0 0 0 0,0 0 0 0 0,-1 0 0 0 0,0 0 0 0 0,0 0 0 0 0,5 0 0 0 0,2 0 0 0 0,4 0 0 0 0,1 0 0 0 0,-1 0 0 0 0,-3 0 0 0 0,-3 0 0 0 0,-1 0 0 0 0,3 0 0 0 0,1 0 0 0 0,-2 0 0 0 0,0 0 0 0 0,2 0 0 0 0,2 0 0 0 0,-3 0 0 0 0,-1 0 0 0 0,-1 0 0 0 0,-2 0 0 0 0,-2 0 0 0 0,5 0 0 0 0,2 0 0 0 0,-2 0 0 0 0,4 0 0 0 0,1 0 0 0 0,-2 0 0 0 0,-2 0 0 0 0,7 0 0 0 0,11 0 0 0 0,2 0 0 0 0,-4 0 0 0 0,-1 0 0 0 0,1 0 0 0 0,-4 0 0 0 0,-4 0 0 0 0,-5 0 0 0 0,1 0 0 0 0,-2 0 0 0 0,-1 0 0 0 0,-3 0 0 0 0,-1 0 0 0 0,-2 0 0 0 0,4 0 0 0 0,1 0 0 0 0,0 0 0 0 0,-2 0 0 0 0,-1 0 0 0 0,-1 0 0 0 0,-1 0 0 0 0,-1 0 0 0 0,5 0 0 0 0,1 0 0 0 0,0 0 0 0 0,-2 0 0 0 0,0 0 0 0 0,-2 0 0 0 0,-1 0 0 0 0,4 0 0 0 0,1 0 0 0 0,9 0 0 0 0,7 0 0 0 0,0 0 0 0 0,0 0 0 0 0,-3 0 0 0 0,-5 0 0 0 0,0 0 0 0 0,-2 0 0 0 0,-4 0 0 0 0,-7 0 0 0 0,0 0 0 0 0,1 0 0 0 0,4 0 0 0 0,1 0 0 0 0,0 0 0 0 0,-2 0 0 0 0,-1 0 0 0 0,-2 0 0 0 0,-1 0 0 0 0,-1 0 0 0 0,5 0 0 0 0,1 0 0 0 0,0 0 0 0 0,-2 0 0 0 0,0 0 0 0 0,-7 0 0 0 0,-3 0 0 0 0,-4 0 0 0 0,4 0 0 0 0,2 0 0 0 0,3 0 0 0 0,6 0 0 0 0,2 0 0 0 0,0 0 0 0 0,-2 0 0 0 0,-1 0 0 0 0,-6 0 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22T11:07:24.381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24791 7531 16383 0 0,'0'0'0'0'0,"10"0"0"0"0,7 0 0 0 0,7 0 0 0 0,2 0 0 0 0,3 0 0 0 0,11 0 0 0 0,2 0 0 0 0,0 0 0 0 0,1 0 0 0 0,4 0 0 0 0,3 0 0 0 0,-2 0 0 0 0,0 0 0 0 0,1 0 0 0 0,-2 0 0 0 0,4 0 0 0 0,-1 0 0 0 0,-4 0 0 0 0,-6 0 0 0 0,-4 0 0 0 0,-5 0 0 0 0,-1 0 0 0 0,-2 0 0 0 0,4 0 0 0 0,1 0 0 0 0,5 0 0 0 0,0 0 0 0 0,4 0 0 0 0,-1 0 0 0 0,-3 0 0 0 0,-2 0 0 0 0,-4 0 0 0 0,-6 0 0 0 0,-4 0 0 0 0,5 0 0 0 0,7 0 0 0 0,2 0 0 0 0,0 0 0 0 0,-1 0 0 0 0,-2 0 0 0 0,-2 0 0 0 0,3 0 0 0 0,6 0 0 0 0,-4 0 0 0 0,-4 0 0 0 0,-7 0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20T07:41:46.7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24421 8405 16383 0 0,'5'0'0'0'0,"6"0"0"0"0,6 0 0 0 0,10 0 0 0 0,4 0 0 0 0,3 0 0 0 0,0 0 0 0 0,-2 0 0 0 0,0 0 0 0 0,-2 0 0 0 0,-1 0 0 0 0,-1 0 0 0 0,0 0 0 0 0,0 0 0 0 0,0 0 0 0 0,0 0 0 0 0,0 0 0 0 0,-1 0 0 0 0,6 0 0 0 0,6 0 0 0 0,11 0 0 0 0,11 0 0 0 0,5 0 0 0 0,0 0 0 0 0,4 0 0 0 0,4 0 0 0 0,3 0 0 0 0,4 0 0 0 0,1 0 0 0 0,7 0 0 0 0,-3 0 0 0 0,-2 0 0 0 0,5 0 0 0 0,-5 0 0 0 0,-6 0 0 0 0,-7 0 0 0 0,-1 0 0 0 0,-8 0 0 0 0,-5 0 0 0 0,-8 0 0 0 0,-2 0 0 0 0,-4 0 0 0 0,-1 0 0 0 0,-2 0 0 0 0,2 0 0 0 0,3 0 0 0 0,-2 0 0 0 0,-3 0 0 0 0,-3 0 0 0 0,1 0 0 0 0,3 0 0 0 0,1 0 0 0 0,-3 0 0 0 0,-4 0 0 0 0,3 0 0 0 0,4 0 0 0 0,8 0 0 0 0,7 0 0 0 0,7 0 0 0 0,2 0 0 0 0,4 0 0 0 0,10 0 0 0 0,5 0 0 0 0,7 0 0 0 0,-3 0 0 0 0,-6 0 0 0 0,-9 0 0 0 0,-11 0 0 0 0,-12 0 0 0 0,-10 0 0 0 0,-7 0 0 0 0,0 0 0 0 0,4 0 0 0 0,0 0 0 0 0,-6 0 0 0 0,0 0 0 0 0,1 0 0 0 0,-2 0 0 0 0,-1 0 0 0 0,5 0 0 0 0,0 0 0 0 0,4 0 0 0 0,0 0 0 0 0,-2 0 0 0 0,-2 0 0 0 0,-3 0 0 0 0,-1 0 0 0 0,-2 0 0 0 0,4 0 0 0 0,-4 0 0 0 0,-2 0 0 0 0,-1 0 0 0 0,1 0 0 0 0,-1 0 0 0 0,5 0 0 0 0,3 0 0 0 0,0 0 0 0 0,3 0 0 0 0,5 0 0 0 0,6 0 0 0 0,-2 0 0 0 0,-3 0 0 0 0,-5 0 0 0 0,-3 0 0 0 0,-4 0 0 0 0,-1 0 0 0 0,-2 0 0 0 0,-1 0 0 0 0,0 0 0 0 0,0 0 0 0 0,1 0 0 0 0,-1 0 0 0 0,1 0 0 0 0,0 0 0 0 0,0 0 0 0 0,0 0 0 0 0,0 0 0 0 0,0 0 0 0 0,0 0 0 0 0,0 0 0 0 0,0 0 0 0 0,4 0 0 0 0,8 0 0 0 0,0 0 0 0 0,-1 0 0 0 0,-3 0 0 0 0,-2 0 0 0 0,-3 0 0 0 0,-2 0 0 0 0,0 0 0 0 0,-1 0 0 0 0,-1 0 0 0 0,-4 0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20T07:41:46.7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29686 8405 16383 0 0,'5'0'0'0'0,"6"0"0"0"0,6 0 0 0 0,5 0 0 0 0,4 0 0 0 0,1 0 0 0 0,-3 0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20T07:41:46.7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29775 7585 16383 0 0,'-4'0'0'0'0,"-8"0"0"0"0,-5 0 0 0 0,-5 0 0 0 0,-3 0 0 0 0,-7 0 0 0 0,-3 0 0 0 0,4 0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20T07:41:46.7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29739 7585 16383 0 0,'0'0'0'0'0,"10"0"0"0"0,12 0 0 0 0,3 0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20T07:41:46.7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29819 7585 16383 0 0,'0'0'0'0'0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22T12:57:21.19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18283 6261 16383 0 0,'-5'0'0'0'0,"4"0"0"0"0,6 0 0 0 0,7 0 0 0 0,11 0 0 0 0,7 0 0 0 0,12 0 0 0 0,8 0 0 0 0,6 0 0 0 0,-2 0 0 0 0,-6 0 0 0 0,-6 0 0 0 0,-1 0 0 0 0,-2 0 0 0 0,-3 0 0 0 0,-4 0 0 0 0,-1 0 0 0 0,3 0 0 0 0,0 0 0 0 0,-1 0 0 0 0,0 0 0 0 0,7 0 0 0 0,-2 0 0 0 0,-4 0 0 0 0,3 0 0 0 0,-1 0 0 0 0,-1 0 0 0 0,-3 0 0 0 0,-1 0 0 0 0,-1 0 0 0 0,-2 0 0 0 0,0 0 0 0 0,5 0 0 0 0,1 0 0 0 0,4 0 0 0 0,1 0 0 0 0,3 0 0 0 0,9 0 0 0 0,0 0 0 0 0,1 0 0 0 0,2 0 0 0 0,0 0 0 0 0,-4 0 0 0 0,-5 0 0 0 0,-1 0 0 0 0,-4 0 0 0 0,-3 0 0 0 0,6 0 0 0 0,5 0 0 0 0,4 0 0 0 0,8 0 0 0 0,2 0 0 0 0,6 0 0 0 0,5 0 0 0 0,0 0 0 0 0,-3 0 0 0 0,-4 0 0 0 0,-4 0 0 0 0,-2 0 0 0 0,2 0 0 0 0,5 0 0 0 0,1 0 0 0 0,-2 0 0 0 0,-7 0 0 0 0,0 0 0 0 0,0 0 0 0 0,-5 0 0 0 0,-7 0 0 0 0,-3 0 0 0 0,-3 0 0 0 0,-4 0 0 0 0,-4 0 0 0 0,2 0 0 0 0,5 0 0 0 0,-4 0 0 0 0,0 0 0 0 0,5 0 0 0 0,-1 0 0 0 0,3 0 0 0 0,-1 0 0 0 0,1 0 0 0 0,8 0 0 0 0,10 0 0 0 0,8 0 0 0 0,3 0 0 0 0,-2 0 0 0 0,1 0 0 0 0,3 0 0 0 0,-6 0 0 0 0,-5 0 0 0 0,-4 0 0 0 0,-3 0 0 0 0,-5 0 0 0 0,-3 0 0 0 0,1 0 0 0 0,-4 0 0 0 0,-4 0 0 0 0,4 0 0 0 0,0 0 0 0 0,2 0 0 0 0,2 0 0 0 0,-2 0 0 0 0,-5 0 0 0 0,-4 0 0 0 0,0 0 0 0 0,4 0 0 0 0,-1 0 0 0 0,8 0 0 0 0,3 0 0 0 0,9 0 0 0 0,3 0 0 0 0,4 0 0 0 0,-4 0 0 0 0,-3 0 0 0 0,-8 0 0 0 0,-3 0 0 0 0,-5 0 0 0 0,-6 0 0 0 0,-4 0 0 0 0,-4 0 0 0 0,-3 0 0 0 0,0 0 0 0 0,4 0 0 0 0,1 0 0 0 0,0 0 0 0 0,4 0 0 0 0,5 0 0 0 0,0 0 0 0 0,-2 0 0 0 0,1 0 0 0 0,4 0 0 0 0,-2 0 0 0 0,-2 0 0 0 0,-5 0 0 0 0,-3 0 0 0 0,-2 0 0 0 0,-2 0 0 0 0,-1 0 0 0 0,-1 0 0 0 0,5 0 0 0 0,2 0 0 0 0,0 0 0 0 0,-2 0 0 0 0,-1 0 0 0 0,4 0 0 0 0,0 0 0 0 0,0 0 0 0 0,-2 0 0 0 0,-2 0 0 0 0,-1 0 0 0 0,-1 0 0 0 0,4 0 0 0 0,1 0 0 0 0,0 0 0 0 0,3 0 0 0 0,0 0 0 0 0,-1 0 0 0 0,-2 0 0 0 0,-2 0 0 0 0,-2 0 0 0 0,4 0 0 0 0,5 0 0 0 0,6 0 0 0 0,4 0 0 0 0,-1 0 0 0 0,-3 0 0 0 0,-6 0 0 0 0,-4 0 0 0 0,-3 0 0 0 0,-3 0 0 0 0,-1 0 0 0 0,4 0 0 0 0,1 0 0 0 0,0 0 0 0 0,4 0 0 0 0,1 0 0 0 0,-3 0 0 0 0,4 0 0 0 0,-1 0 0 0 0,-2 0 0 0 0,-2 0 0 0 0,-7 0 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22T11:07:21.42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20055 6844 16383 0 0,'5'0'0'0'0,"6"0"0"0"0,6 0 0 0 0,5 0 0 0 0,4 0 0 0 0,6 0 0 0 0,3 0 0 0 0,0 0 0 0 0,4 0 0 0 0,19 0 0 0 0,14 0 0 0 0,4 0 0 0 0,-2 0 0 0 0,2 0 0 0 0,-8 0 0 0 0,-10 0 0 0 0,-11 0 0 0 0,-4 0 0 0 0,-4 0 0 0 0,1 0 0 0 0,-2 0 0 0 0,-3 0 0 0 0,-2 0 0 0 0,-2 0 0 0 0,-2 0 0 0 0,4 0 0 0 0,1 0 0 0 0,0 0 0 0 0,-2 0 0 0 0,-1 0 0 0 0,-1 0 0 0 0,3 0 0 0 0,7 0 0 0 0,5 0 0 0 0,5 0 0 0 0,3 0 0 0 0,-3 0 0 0 0,-4 0 0 0 0,-2 0 0 0 0,-2 0 0 0 0,-5 0 0 0 0,-3 0 0 0 0,2 0 0 0 0,0 0 0 0 0,3 0 0 0 0,4 0 0 0 0,5 0 0 0 0,8 0 0 0 0,4 0 0 0 0,-3 0 0 0 0,-2 0 0 0 0,-5 0 0 0 0,-7 0 0 0 0,-6 0 0 0 0,-4 0 0 0 0,1 0 0 0 0,0 0 0 0 0,-1 0 0 0 0,4 0 0 0 0,-1 0 0 0 0,4 0 0 0 0,0 0 0 0 0,-3 0 0 0 0,3 0 0 0 0,3 0 0 0 0,0 0 0 0 0,2 0 0 0 0,2 0 0 0 0,-1 0 0 0 0,-5 0 0 0 0,-3 0 0 0 0,0 0 0 0 0,-1 0 0 0 0,-2 0 0 0 0,-2 0 0 0 0,-3 0 0 0 0,0 0 0 0 0,-2 0 0 0 0,0 0 0 0 0,0 0 0 0 0,-1 0 0 0 0,1 0 0 0 0,4 0 0 0 0,2 0 0 0 0,0 0 0 0 0,-1 0 0 0 0,-2 0 0 0 0,-1 0 0 0 0,-1 0 0 0 0,5 0 0 0 0,0 0 0 0 0,0 0 0 0 0,3 0 0 0 0,1 0 0 0 0,-2 0 0 0 0,-3 0 0 0 0,-1 0 0 0 0,-2 0 0 0 0,4 0 0 0 0,5 0 0 0 0,1 0 0 0 0,-1 0 0 0 0,1 0 0 0 0,0 0 0 0 0,-3 0 0 0 0,-3 0 0 0 0,-2 0 0 0 0,-2 0 0 0 0,3 0 0 0 0,2 0 0 0 0,-2 0 0 0 0,-1 0 0 0 0,-1 0 0 0 0,-1 0 0 0 0,-1 0 0 0 0,-1 0 0 0 0,5 0 0 0 0,6 0 0 0 0,1 0 0 0 0,-2 0 0 0 0,-2 0 0 0 0,-2 0 0 0 0,-3 0 0 0 0,-1 0 0 0 0,-2 0 0 0 0,0 0 0 0 0,4 0 0 0 0,7 0 0 0 0,0 0 0 0 0,5 0 0 0 0,-7 0 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22T11:07:23.83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18389 6711 16383 0 0,'4'0'0'0'0,"12"0"0"0"0,8 0 0 0 0,4 0 0 0 0,2 0 0 0 0,1 0 0 0 0,0 0 0 0 0,-1 0 0 0 0,5 0 0 0 0,9 0 0 0 0,4 0 0 0 0,-3 0 0 0 0,-4 0 0 0 0,-4 0 0 0 0,1 0 0 0 0,-1 0 0 0 0,-2 0 0 0 0,-3 0 0 0 0,-1 0 0 0 0,3 0 0 0 0,5 0 0 0 0,2 0 0 0 0,-3 0 0 0 0,-2 0 0 0 0,-3 0 0 0 0,-2 0 0 0 0,3 0 0 0 0,1 0 0 0 0,-1 0 0 0 0,-2 0 0 0 0,-1 0 0 0 0,-2 0 0 0 0,5 0 0 0 0,1 0 0 0 0,-2 0 0 0 0,0 0 0 0 0,3 0 0 0 0,0 0 0 0 0,4 0 0 0 0,-1 0 0 0 0,3 0 0 0 0,0 0 0 0 0,-4 0 0 0 0,7 0 0 0 0,4 0 0 0 0,5 0 0 0 0,1 0 0 0 0,-3 0 0 0 0,4 0 0 0 0,2 0 0 0 0,0 0 0 0 0,0 0 0 0 0,0 0 0 0 0,4 0 0 0 0,5 0 0 0 0,12 0 0 0 0,0 0 0 0 0,-2 0 0 0 0,-6 0 0 0 0,-5 0 0 0 0,-9 0 0 0 0,-9 0 0 0 0,-9 0 0 0 0,-5 0 0 0 0,-5 0 0 0 0,3 0 0 0 0,15 0 0 0 0,9 0 0 0 0,4 0 0 0 0,2 0 0 0 0,-5 0 0 0 0,-3 0 0 0 0,-5 0 0 0 0,-7 0 0 0 0,-6 0 0 0 0,1 0 0 0 0,-1 0 0 0 0,2 0 0 0 0,5 0 0 0 0,0 0 0 0 0,6 0 0 0 0,5 0 0 0 0,-2 0 0 0 0,-1 0 0 0 0,1 0 0 0 0,-3 0 0 0 0,-7 0 0 0 0,-4 0 0 0 0,-5 0 0 0 0,-2 0 0 0 0,2 0 0 0 0,1 0 0 0 0,-1 0 0 0 0,-1 0 0 0 0,-2 0 0 0 0,0 0 0 0 0,-2 0 0 0 0,0 0 0 0 0,0 0 0 0 0,5 0 0 0 0,10 0 0 0 0,9 0 0 0 0,-1 0 0 0 0,0 0 0 0 0,2 0 0 0 0,-3 0 0 0 0,-7 0 0 0 0,0 0 0 0 0,-2 0 0 0 0,-5 0 0 0 0,-2 0 0 0 0,-3 0 0 0 0,2 0 0 0 0,2 0 0 0 0,-2 0 0 0 0,0 0 0 0 0,-3 0 0 0 0,0 0 0 0 0,3 0 0 0 0,7 0 0 0 0,0 0 0 0 0,-2 0 0 0 0,-2 0 0 0 0,-2 0 0 0 0,-3 0 0 0 0,3 0 0 0 0,1 0 0 0 0,-1 0 0 0 0,-2 0 0 0 0,-1 0 0 0 0,-2 0 0 0 0,0 0 0 0 0,-1 0 0 0 0,0 0 0 0 0,0 0 0 0 0,4 0 0 0 0,2 0 0 0 0,0 0 0 0 0,-1 0 0 0 0,-2 0 0 0 0,-1 0 0 0 0,4 0 0 0 0,1 0 0 0 0,-1 0 0 0 0,-1 0 0 0 0,-2 0 0 0 0,-1 0 0 0 0,-1 0 0 0 0,-1 0 0 0 0,5 0 0 0 0,5 0 0 0 0,2 0 0 0 0,-1 0 0 0 0,-3 0 0 0 0,-2 0 0 0 0,1 0 0 0 0,6 0 0 0 0,0 0 0 0 0,2 0 0 0 0,-1 0 0 0 0,-2 0 0 0 0,-5 0 0 0 0,-2 0 0 0 0,-3 0 0 0 0,-1 0 0 0 0,-1 0 0 0 0,4 0 0 0 0,2 0 0 0 0,-6 0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54B3534D-5B1E-487D-42B1-B3841DEB66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4755" tIns="47378" rIns="94755" bIns="47378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062585E-8091-938A-F5E8-06F3081451D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4755" tIns="47378" rIns="94755" bIns="47378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8725DF2-5506-4E3A-A765-E89C20618F2B}" type="datetimeFigureOut">
              <a:rPr lang="it-IT"/>
              <a:pPr>
                <a:defRPr/>
              </a:pPr>
              <a:t>10/06/2026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A4757449-6956-8B09-6D79-30C0A872BB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5" tIns="47378" rIns="94755" bIns="47378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F111483E-B7CE-8F0D-D5A4-1D5615EA77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924425"/>
            <a:ext cx="5680075" cy="4030663"/>
          </a:xfrm>
          <a:prstGeom prst="rect">
            <a:avLst/>
          </a:prstGeom>
        </p:spPr>
        <p:txBody>
          <a:bodyPr vert="horz" lIns="94755" tIns="47378" rIns="94755" bIns="47378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3564638-5FC0-462A-FB70-0338A98C16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4755" tIns="47378" rIns="94755" bIns="47378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74E2E6D-3486-E1BA-FC56-D33C62CD5E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wrap="square" lIns="94755" tIns="47378" rIns="94755" bIns="4737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38D047F-F9D6-4F2B-BD80-A5CD68FB046F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570477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FBD7A470-F167-EA44-01B4-D9E6372C05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2F3D15AD-FAF4-FDA5-276F-1C369FB32B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1987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F6831-28BF-B829-E22F-D47F3123C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B4EDDC31-BAD4-4A58-3E65-0EE7C98569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B4AE49C3-901F-C0CB-EF22-696D288964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24763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93EE9-4429-7CCD-0AAB-1C1E727A0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A4B5395B-B8B5-8662-AEEE-73CAC7D5E5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E179300F-530C-5172-FB6B-56876ED4FE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4882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85B63-BAEF-8D4E-BD54-57C6C5F79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94D26E15-7271-4DB6-A687-F6DC494CF5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1F25AFDC-6BCE-9A6F-6F8B-C9719D6DCC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99320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A13B5-054E-D492-340B-4E82B1F9C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BE6DD223-1524-1790-AB5E-88B8F1CCE5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5ED4C6A5-A15E-2C9F-B9EB-8E57C72E0A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5117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AD53A-23A8-5742-7D9A-01E99951E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B146ED59-EE68-24BE-9D80-30280D6315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26D0F022-1E99-D74A-52A7-547DA10798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08282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88718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7025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222284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A17163-AF05-320C-5442-656B88E52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77A068-5529-61C9-BDB4-40B07AB90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738CCD-E9DF-7327-7614-8466435E1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7A49A-0F44-41EC-87EF-BD3075446F7C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7785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BF9A00-A895-8B0F-292D-9D3E28CD6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AF0C2B-5700-84E4-5406-A312FC2F5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92AFC5-0C76-D4F8-34E6-7E0E7DA97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82F7C-F12F-4A15-B723-887CA8D1FFFD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46328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D64D59-84B6-6466-3E0C-897DEA846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9A4571-6859-47D9-B83E-477815529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211D49-780D-8276-2BDE-1AF6AC609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24CF4-1AEA-4D1C-8306-19349B7CB25D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50543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88BE71F-34E4-33C7-577C-94935B1CB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BB53B314-2C27-0C50-0A48-37B2FE6E4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67F29BB4-D93E-5788-FFE1-856F546ED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E7D4E-3579-41D1-A064-9EA9E1AA28A8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52069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45B031C7-E58A-D6EB-5E34-23099DE36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2E9FCF8D-FB24-1590-68FF-A3CFD15C8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AF8B3D92-6D9A-6AB4-D87C-7AFD0ED08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23764-6B8C-4872-B93B-4F7E42C8919B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97930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EDA93611-7250-9A40-04E1-D4707CD1A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56DD16ED-9D05-3214-7DE0-75188454B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924EC22F-7D2D-36A4-0344-2D2C7E906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171A9-37BE-4482-9261-1146C25753D6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8855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CBE6B4A4-A962-29CD-CCEB-51BBBA2A2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940682F6-1F3F-14AD-BC5A-82BCBB309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1B5D4E46-DC9B-3CE8-A23C-0A1D962EE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B5A77-0BBB-451C-897C-090066BB06E7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80468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92BA868C-AC1C-BD4A-33A0-303090740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1D2092FA-E217-CA68-5538-32A505096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2B26F33-BE12-F2A9-94E6-4C18D1E12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CA68A-BCB4-4C8C-A3B7-646201E50E90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7650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8765034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12C99D19-0E7A-6C97-E3AA-A2D995A98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C007CFBB-A1F1-2DAF-1371-1C8B6F6A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1C7CF41D-C474-2FB1-76EB-EF1C1AA38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BDFB3-DCA5-45B9-9D35-8503525E49C2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38801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71EBCF3-6FE4-74CD-BA95-142792CEE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D58B7A-AB7C-C1E4-A960-730A4028F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2D4AEF-CE36-B61D-1C5C-0BD1CD025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1096-9998-4C7B-899A-85A1E55E5DFA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217925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C417CF-6707-B372-B974-A68AB54B5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18D519-ED15-4AF4-3953-4E8731CC4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6A9EE3-992D-A358-D16F-DAA92E5B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98A0C-ED49-418B-8755-204C0B759D45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9194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66411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670886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17570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58951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07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57320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37872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ornice power point">
            <a:extLst>
              <a:ext uri="{FF2B5EF4-FFF2-40B4-BE49-F238E27FC236}">
                <a16:creationId xmlns:a16="http://schemas.microsoft.com/office/drawing/2014/main" id="{0CD86AFE-6878-6486-DE3B-2BF0B89367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0825"/>
            <a:ext cx="8640763" cy="635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6">
            <a:extLst>
              <a:ext uri="{FF2B5EF4-FFF2-40B4-BE49-F238E27FC236}">
                <a16:creationId xmlns:a16="http://schemas.microsoft.com/office/drawing/2014/main" id="{42514A4A-4198-B7C1-792D-36281B63C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72225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98DBED9-C069-4F06-8A4A-659E4D01ACCF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00DB275-8838-BC4F-60C8-598BE4237C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>
            <a:extLst>
              <a:ext uri="{FF2B5EF4-FFF2-40B4-BE49-F238E27FC236}">
                <a16:creationId xmlns:a16="http://schemas.microsoft.com/office/drawing/2014/main" id="{E7C4DCC3-E7AC-AE7A-8F66-ED972E660A5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2051" name="Segnaposto testo 2">
            <a:extLst>
              <a:ext uri="{FF2B5EF4-FFF2-40B4-BE49-F238E27FC236}">
                <a16:creationId xmlns:a16="http://schemas.microsoft.com/office/drawing/2014/main" id="{EA009B75-D1B8-0AC2-6FA4-00002C8829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60723D-6044-5C1B-1C4C-9EBF81B987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046D6C-C7B4-6C7D-8F2D-45C82F6B6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0DC64F-8565-AE75-9580-26108A8DC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72225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C4D5E98-BABA-4B9F-ABFD-D04D873ED44E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chart" Target="../charts/chart13.xm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1.xml"/><Relationship Id="rId5" Type="http://schemas.openxmlformats.org/officeDocument/2006/relationships/image" Target="../media/image13.png"/><Relationship Id="rId4" Type="http://schemas.openxmlformats.org/officeDocument/2006/relationships/customXml" Target="../ink/ink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0.png"/><Relationship Id="rId3" Type="http://schemas.openxmlformats.org/officeDocument/2006/relationships/chart" Target="../charts/chart5.xml"/><Relationship Id="rId7" Type="http://schemas.openxmlformats.org/officeDocument/2006/relationships/image" Target="../media/image7.png"/><Relationship Id="rId12" Type="http://schemas.openxmlformats.org/officeDocument/2006/relationships/customXml" Target="../ink/ink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5" Type="http://schemas.openxmlformats.org/officeDocument/2006/relationships/image" Target="../media/image11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8.png"/><Relationship Id="rId14" Type="http://schemas.openxmlformats.org/officeDocument/2006/relationships/customXml" Target="../ink/ink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customXml" Target="../ink/ink7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customXml" Target="../ink/ink8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3">
            <a:extLst>
              <a:ext uri="{FF2B5EF4-FFF2-40B4-BE49-F238E27FC236}">
                <a16:creationId xmlns:a16="http://schemas.microsoft.com/office/drawing/2014/main" id="{273D148E-20AC-DA27-DCE0-15759F11EE02}"/>
              </a:ext>
            </a:extLst>
          </p:cNvPr>
          <p:cNvSpPr/>
          <p:nvPr/>
        </p:nvSpPr>
        <p:spPr>
          <a:xfrm>
            <a:off x="-1" y="0"/>
            <a:ext cx="9131711" cy="6858000"/>
          </a:xfrm>
          <a:prstGeom prst="rect">
            <a:avLst/>
          </a:prstGeom>
          <a:solidFill>
            <a:srgbClr val="009CE0"/>
          </a:solidFill>
          <a:ln w="12700">
            <a:miter lim="400000"/>
          </a:ln>
        </p:spPr>
        <p:txBody>
          <a:bodyPr lIns="45718" tIns="45718" rIns="45718" bIns="45718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9pPr>
          </a:lstStyle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Picture 2" descr="Immagine 7">
            <a:extLst>
              <a:ext uri="{FF2B5EF4-FFF2-40B4-BE49-F238E27FC236}">
                <a16:creationId xmlns:a16="http://schemas.microsoft.com/office/drawing/2014/main" id="{BE579D75-6BE2-2876-BB14-EF9A953B7C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6"/>
          <a:stretch>
            <a:fillRect/>
          </a:stretch>
        </p:blipFill>
        <p:spPr>
          <a:xfrm>
            <a:off x="182511" y="240737"/>
            <a:ext cx="1828800" cy="781275"/>
          </a:xfrm>
          <a:prstGeom prst="rect">
            <a:avLst/>
          </a:prstGeom>
        </p:spPr>
      </p:pic>
      <p:sp>
        <p:nvSpPr>
          <p:cNvPr id="4" name="CasellaDiTesto 8">
            <a:extLst>
              <a:ext uri="{FF2B5EF4-FFF2-40B4-BE49-F238E27FC236}">
                <a16:creationId xmlns:a16="http://schemas.microsoft.com/office/drawing/2014/main" id="{2947F064-751F-5CD6-DA1D-FD3024209A13}"/>
              </a:ext>
            </a:extLst>
          </p:cNvPr>
          <p:cNvSpPr txBox="1"/>
          <p:nvPr/>
        </p:nvSpPr>
        <p:spPr>
          <a:xfrm>
            <a:off x="337336" y="1392820"/>
            <a:ext cx="8722420" cy="1815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rescia Sans Bold"/>
                <a:ea typeface="Brescia Sans Bold"/>
                <a:cs typeface="Brescia Sans Bold"/>
                <a:sym typeface="Brescia Sans Bold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9pPr>
          </a:lstStyle>
          <a:p>
            <a:pPr algn="ctr"/>
            <a:r>
              <a:rPr lang="it-IT" sz="2800" b="1">
                <a:solidFill>
                  <a:schemeClr val="tx1"/>
                </a:solidFill>
                <a:latin typeface="Arial"/>
                <a:cs typeface="Arial"/>
              </a:rPr>
              <a:t>SERVIZIO DI TRASPORTO PUBBLICO </a:t>
            </a:r>
            <a:endParaRPr lang="en-US" sz="280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it-IT" sz="2800" b="1">
                <a:solidFill>
                  <a:schemeClr val="tx1"/>
                </a:solidFill>
                <a:latin typeface="Arial"/>
                <a:cs typeface="Arial"/>
              </a:rPr>
              <a:t>LOCALE SVOLTO MEDIANTE </a:t>
            </a:r>
            <a:endParaRPr lang="en-US" sz="280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r>
              <a:rPr lang="it-IT" sz="2800" b="1">
                <a:solidFill>
                  <a:schemeClr val="tx1"/>
                </a:solidFill>
                <a:latin typeface="Arial"/>
                <a:cs typeface="Arial"/>
              </a:rPr>
              <a:t>METROPOLITANA LEGGERA AUTOMATICA</a:t>
            </a:r>
            <a:endParaRPr lang="en-US" sz="280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sz="2800" dirty="0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3AFDC2E5-E796-2934-473A-CE1A53503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0" y="3919108"/>
            <a:ext cx="80645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1pPr>
            <a:lvl2pPr marL="7429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2pPr>
            <a:lvl3pPr marL="11430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4pPr>
            <a:lvl5pPr marL="20574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5pPr>
            <a:lvl6pPr marL="25146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6pPr>
            <a:lvl7pPr marL="29718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7pPr>
            <a:lvl8pPr marL="34290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8pPr>
            <a:lvl9pPr marL="38862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9pPr>
          </a:lstStyle>
          <a:p>
            <a:pPr algn="ctr" eaLnBrk="1" hangingPunct="1"/>
            <a:r>
              <a:rPr lang="it-IT" altLang="it-IT" sz="2800" b="1" dirty="0">
                <a:latin typeface="Arial"/>
              </a:rPr>
              <a:t>MONITORAGGIO DEGLI STANDARD DI QUALITÀ DEL SERVIZIO</a:t>
            </a:r>
            <a:endParaRPr lang="it-IT" altLang="it-IT" sz="2800" b="1" dirty="0">
              <a:latin typeface="Arial"/>
              <a:cs typeface="Arial"/>
            </a:endParaRPr>
          </a:p>
          <a:p>
            <a:pPr algn="ctr" eaLnBrk="1" hangingPunct="1"/>
            <a:r>
              <a:rPr lang="it-IT" altLang="it-IT" sz="2800" b="1" dirty="0">
                <a:latin typeface="Arial"/>
              </a:rPr>
              <a:t>ANNO 2025</a:t>
            </a:r>
            <a:endParaRPr lang="it-IT" altLang="it-IT" sz="2800" b="1" dirty="0">
              <a:latin typeface="Arial"/>
              <a:cs typeface="Arial"/>
            </a:endParaRPr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B3CC91FA-B3BC-86F6-14BA-75B8AFED8C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5632" y="3470983"/>
            <a:ext cx="7153940" cy="184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53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5">
            <a:extLst>
              <a:ext uri="{FF2B5EF4-FFF2-40B4-BE49-F238E27FC236}">
                <a16:creationId xmlns:a16="http://schemas.microsoft.com/office/drawing/2014/main" id="{171AB7F8-A48E-724C-80B2-204859E04F42}"/>
              </a:ext>
            </a:extLst>
          </p:cNvPr>
          <p:cNvSpPr>
            <a:spLocks noChangeShapeType="1"/>
          </p:cNvSpPr>
          <p:nvPr/>
        </p:nvSpPr>
        <p:spPr bwMode="auto">
          <a:xfrm>
            <a:off x="910048" y="1167844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A65A6D-0EFC-5434-F923-C038EC2B5E80}"/>
              </a:ext>
            </a:extLst>
          </p:cNvPr>
          <p:cNvSpPr txBox="1"/>
          <p:nvPr/>
        </p:nvSpPr>
        <p:spPr>
          <a:xfrm>
            <a:off x="824723" y="596903"/>
            <a:ext cx="749231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>
                <a:solidFill>
                  <a:srgbClr val="0073AB"/>
                </a:solidFill>
                <a:latin typeface="Arial"/>
                <a:cs typeface="Arial"/>
              </a:rPr>
              <a:t>FUNZIONAMENTO VEICOLI  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AED55B-AEDD-D583-4FCC-4AECB60341DA}"/>
              </a:ext>
            </a:extLst>
          </p:cNvPr>
          <p:cNvSpPr txBox="1"/>
          <p:nvPr/>
        </p:nvSpPr>
        <p:spPr>
          <a:xfrm>
            <a:off x="8314404" y="6314153"/>
            <a:ext cx="663678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1600" b="1">
                <a:solidFill>
                  <a:schemeClr val="bg1"/>
                </a:solidFill>
                <a:latin typeface="Arial"/>
              </a:rPr>
              <a:t>10</a:t>
            </a:r>
            <a:endParaRPr lang="it-IT" sz="1600" b="1">
              <a:solidFill>
                <a:schemeClr val="bg1"/>
              </a:solidFill>
              <a:cs typeface="Arial"/>
            </a:endParaRPr>
          </a:p>
          <a:p>
            <a:pPr algn="ctr"/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E91E41E-0003-C8CE-0D19-853AF53444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9922727"/>
              </p:ext>
            </p:extLst>
          </p:nvPr>
        </p:nvGraphicFramePr>
        <p:xfrm>
          <a:off x="824723" y="1122183"/>
          <a:ext cx="6631740" cy="1951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C1CD471-055A-2318-5471-0CE76FC855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5093114"/>
              </p:ext>
            </p:extLst>
          </p:nvPr>
        </p:nvGraphicFramePr>
        <p:xfrm>
          <a:off x="910047" y="3266900"/>
          <a:ext cx="6541377" cy="1976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Graphic 7" descr="Freccia a destra con riempimento a tinta unita">
            <a:extLst>
              <a:ext uri="{FF2B5EF4-FFF2-40B4-BE49-F238E27FC236}">
                <a16:creationId xmlns:a16="http://schemas.microsoft.com/office/drawing/2014/main" id="{D0307414-8334-3E5B-AF80-35C61BF70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55638" y="2074103"/>
            <a:ext cx="444297" cy="5641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57DB2C-BAAB-409C-832A-8DF731835FF4}"/>
              </a:ext>
            </a:extLst>
          </p:cNvPr>
          <p:cNvSpPr txBox="1"/>
          <p:nvPr/>
        </p:nvSpPr>
        <p:spPr>
          <a:xfrm>
            <a:off x="7692510" y="2103025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80%</a:t>
            </a:r>
            <a:endParaRPr lang="en-US" sz="900" dirty="0">
              <a:cs typeface="Arial"/>
            </a:endParaRPr>
          </a:p>
        </p:txBody>
      </p:sp>
      <p:pic>
        <p:nvPicPr>
          <p:cNvPr id="11" name="Graphic 10" descr="Freccia a destra con riempimento a tinta unita">
            <a:extLst>
              <a:ext uri="{FF2B5EF4-FFF2-40B4-BE49-F238E27FC236}">
                <a16:creationId xmlns:a16="http://schemas.microsoft.com/office/drawing/2014/main" id="{285F41C4-B5FD-CEB3-2CBE-1A25521065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55637" y="4305032"/>
            <a:ext cx="444297" cy="5641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68E191-8F65-C78A-C857-00DD126F55C1}"/>
              </a:ext>
            </a:extLst>
          </p:cNvPr>
          <p:cNvSpPr txBox="1"/>
          <p:nvPr/>
        </p:nvSpPr>
        <p:spPr>
          <a:xfrm>
            <a:off x="7692510" y="4248038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98,5%</a:t>
            </a:r>
            <a:endParaRPr lang="en-US" sz="900" dirty="0"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782BA3-61DD-DB2F-1B4E-8474885631E5}"/>
              </a:ext>
            </a:extLst>
          </p:cNvPr>
          <p:cNvSpPr txBox="1"/>
          <p:nvPr/>
        </p:nvSpPr>
        <p:spPr>
          <a:xfrm>
            <a:off x="1329303" y="5498483"/>
            <a:ext cx="304128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Funzionamento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porte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automatiche</a:t>
            </a:r>
            <a:r>
              <a:rPr lang="en-US" sz="1200" b="1" dirty="0">
                <a:latin typeface="Arial"/>
                <a:cs typeface="Arial"/>
              </a:rPr>
              <a:t> = </a:t>
            </a:r>
            <a:endParaRPr lang="en-US" sz="1200" b="1"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099C82-D0F6-6CC8-9FD1-7A5C3CFE60E4}"/>
              </a:ext>
            </a:extLst>
          </p:cNvPr>
          <p:cNvSpPr txBox="1"/>
          <p:nvPr/>
        </p:nvSpPr>
        <p:spPr>
          <a:xfrm>
            <a:off x="1329302" y="5921443"/>
            <a:ext cx="276938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Funzionamento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climatizzazi</a:t>
            </a:r>
            <a:r>
              <a:rPr lang="en-US" sz="1200" b="1" dirty="0">
                <a:latin typeface="Arial"/>
                <a:cs typeface="Arial"/>
              </a:rPr>
              <a:t>one = </a:t>
            </a:r>
            <a:endParaRPr lang="en-US" sz="1200" b="1" dirty="0"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BB8854-0177-48ED-A549-F2C5BB8C0208}"/>
              </a:ext>
            </a:extLst>
          </p:cNvPr>
          <p:cNvSpPr txBox="1"/>
          <p:nvPr/>
        </p:nvSpPr>
        <p:spPr>
          <a:xfrm>
            <a:off x="4018122" y="5317214"/>
            <a:ext cx="3061427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 err="1">
                <a:latin typeface="Arial"/>
                <a:cs typeface="Arial"/>
              </a:rPr>
              <a:t>numero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porte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automatiche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funzionanti</a:t>
            </a:r>
            <a:r>
              <a:rPr lang="en-US" sz="1200" b="1" dirty="0">
                <a:latin typeface="Arial"/>
                <a:cs typeface="Arial"/>
              </a:rPr>
              <a:t> </a:t>
            </a:r>
            <a:endParaRPr lang="en-US" sz="1200" b="1">
              <a:cs typeface="Arial"/>
            </a:endParaRPr>
          </a:p>
          <a:p>
            <a:r>
              <a:rPr lang="en-US" sz="1200" b="1" dirty="0" err="1">
                <a:latin typeface="Arial"/>
                <a:cs typeface="Arial"/>
              </a:rPr>
              <a:t>numero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porte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automatiche</a:t>
            </a:r>
            <a:r>
              <a:rPr lang="en-US" sz="1200" b="1" dirty="0">
                <a:latin typeface="Arial"/>
                <a:cs typeface="Arial"/>
              </a:rPr>
              <a:t> per </a:t>
            </a:r>
            <a:r>
              <a:rPr lang="en-US" sz="1200" b="1" dirty="0" err="1">
                <a:latin typeface="Arial"/>
                <a:cs typeface="Arial"/>
              </a:rPr>
              <a:t>veicoli</a:t>
            </a:r>
            <a:endParaRPr lang="en-US" sz="1200" b="1" dirty="0">
              <a:latin typeface="Arial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9FFBBE-FBD3-B982-56FA-EF1050F814BF}"/>
              </a:ext>
            </a:extLst>
          </p:cNvPr>
          <p:cNvSpPr txBox="1"/>
          <p:nvPr/>
        </p:nvSpPr>
        <p:spPr>
          <a:xfrm>
            <a:off x="6847930" y="5463237"/>
            <a:ext cx="755287" cy="4462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i="0" u="none" strike="noStrike" baseline="0">
                <a:solidFill>
                  <a:srgbClr val="000000"/>
                </a:solidFill>
                <a:latin typeface="Arial"/>
              </a:rPr>
              <a:t>• 100</a:t>
            </a:r>
            <a:endParaRPr lang="en-US" sz="1200">
              <a:cs typeface="Arial"/>
            </a:endParaRPr>
          </a:p>
          <a:p>
            <a:pPr algn="ctr"/>
            <a:endParaRPr lang="en-US" sz="110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BABEDAC-8394-FA74-7A12-F801832BF976}"/>
              </a:ext>
            </a:extLst>
          </p:cNvPr>
          <p:cNvCxnSpPr>
            <a:cxnSpLocks/>
          </p:cNvCxnSpPr>
          <p:nvPr/>
        </p:nvCxnSpPr>
        <p:spPr>
          <a:xfrm>
            <a:off x="4173283" y="5639470"/>
            <a:ext cx="2588112" cy="1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4B6367E-83CB-4B02-0F64-626E256CB624}"/>
              </a:ext>
            </a:extLst>
          </p:cNvPr>
          <p:cNvSpPr txBox="1"/>
          <p:nvPr/>
        </p:nvSpPr>
        <p:spPr>
          <a:xfrm>
            <a:off x="3867064" y="5790526"/>
            <a:ext cx="4008051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 err="1">
                <a:latin typeface="Arial"/>
                <a:cs typeface="Arial"/>
              </a:rPr>
              <a:t>numero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treni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dotati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climatizzatore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funzionante</a:t>
            </a:r>
            <a:r>
              <a:rPr lang="en-US" sz="1200" b="1" dirty="0">
                <a:latin typeface="Arial"/>
                <a:cs typeface="Arial"/>
              </a:rPr>
              <a:t> </a:t>
            </a:r>
          </a:p>
          <a:p>
            <a:r>
              <a:rPr lang="en-US" sz="1200" b="1" dirty="0">
                <a:latin typeface="Arial"/>
                <a:cs typeface="Arial"/>
              </a:rPr>
              <a:t>          </a:t>
            </a:r>
            <a:r>
              <a:rPr lang="en-US" sz="1200" b="1" dirty="0" err="1">
                <a:latin typeface="Arial"/>
                <a:cs typeface="Arial"/>
              </a:rPr>
              <a:t>numero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totale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treni</a:t>
            </a:r>
            <a:endParaRPr lang="en-US" sz="1200" b="1" dirty="0">
              <a:latin typeface="Arial"/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983727-E6CD-5A99-90E8-26A52F7FAB6C}"/>
              </a:ext>
            </a:extLst>
          </p:cNvPr>
          <p:cNvSpPr txBox="1"/>
          <p:nvPr/>
        </p:nvSpPr>
        <p:spPr>
          <a:xfrm>
            <a:off x="7542793" y="5886196"/>
            <a:ext cx="755287" cy="4462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i="0" u="none" strike="noStrike" baseline="0">
                <a:solidFill>
                  <a:srgbClr val="000000"/>
                </a:solidFill>
                <a:latin typeface="Arial"/>
              </a:rPr>
              <a:t>• 100</a:t>
            </a:r>
            <a:endParaRPr lang="en-US" sz="1200">
              <a:cs typeface="Arial"/>
            </a:endParaRPr>
          </a:p>
          <a:p>
            <a:pPr algn="ctr"/>
            <a:endParaRPr lang="en-US" sz="110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D5245CC-9C3E-7D9B-1805-716616B69F14}"/>
              </a:ext>
            </a:extLst>
          </p:cNvPr>
          <p:cNvCxnSpPr>
            <a:cxnSpLocks/>
          </p:cNvCxnSpPr>
          <p:nvPr/>
        </p:nvCxnSpPr>
        <p:spPr>
          <a:xfrm>
            <a:off x="3951732" y="6102712"/>
            <a:ext cx="3504527" cy="20141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080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F46EE5-9A93-D431-B862-953646EAA492}"/>
              </a:ext>
            </a:extLst>
          </p:cNvPr>
          <p:cNvSpPr txBox="1"/>
          <p:nvPr/>
        </p:nvSpPr>
        <p:spPr>
          <a:xfrm>
            <a:off x="896274" y="709969"/>
            <a:ext cx="7492439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 i="0" strike="noStrike" baseline="0" dirty="0">
                <a:solidFill>
                  <a:srgbClr val="0073AB"/>
                </a:solidFill>
                <a:latin typeface="Arial"/>
              </a:rPr>
              <a:t>FUNZIONAMENTO</a:t>
            </a:r>
            <a:r>
              <a:rPr lang="it-IT" sz="2800" b="1" dirty="0">
                <a:solidFill>
                  <a:srgbClr val="0073AB"/>
                </a:solidFill>
                <a:latin typeface="Arial"/>
              </a:rPr>
              <a:t> </a:t>
            </a:r>
            <a:r>
              <a:rPr lang="it-IT" sz="2800" b="1" i="0" u="none" strike="noStrike" baseline="0" dirty="0">
                <a:solidFill>
                  <a:srgbClr val="0073AB"/>
                </a:solidFill>
                <a:latin typeface="Arial"/>
              </a:rPr>
              <a:t> </a:t>
            </a:r>
            <a:r>
              <a:rPr lang="it-IT" sz="2800" b="1" dirty="0">
                <a:solidFill>
                  <a:srgbClr val="0073AB"/>
                </a:solidFill>
                <a:latin typeface="Arial"/>
              </a:rPr>
              <a:t>IMPIANTI DI STAZIONE</a:t>
            </a:r>
            <a:r>
              <a:rPr lang="it-IT" sz="2800" b="1" i="0" u="none" strike="noStrike" baseline="0" dirty="0">
                <a:solidFill>
                  <a:srgbClr val="0073AB"/>
                </a:solidFill>
                <a:latin typeface="Arial"/>
              </a:rPr>
              <a:t> </a:t>
            </a:r>
            <a:r>
              <a:rPr sz="28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 dirty="0">
              <a:cs typeface="Arial" panose="020B0604020202020204" pitchFamily="34" charset="0"/>
            </a:endParaRPr>
          </a:p>
          <a:p>
            <a:pPr algn="ctr"/>
            <a:endParaRPr lang="en-US"/>
          </a:p>
        </p:txBody>
      </p:sp>
      <p:sp>
        <p:nvSpPr>
          <p:cNvPr id="4" name="Line 5">
            <a:extLst>
              <a:ext uri="{FF2B5EF4-FFF2-40B4-BE49-F238E27FC236}">
                <a16:creationId xmlns:a16="http://schemas.microsoft.com/office/drawing/2014/main" id="{F4C34569-2E97-2AB6-A8A2-F9F15E76F68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1320972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A8FEE9C-7474-5010-F5FA-80825A2B15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7456590"/>
              </p:ext>
            </p:extLst>
          </p:nvPr>
        </p:nvGraphicFramePr>
        <p:xfrm>
          <a:off x="896274" y="1271051"/>
          <a:ext cx="6464678" cy="1727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472F862-5939-1B15-CFE8-E65B9F11886B}"/>
              </a:ext>
            </a:extLst>
          </p:cNvPr>
          <p:cNvSpPr txBox="1"/>
          <p:nvPr/>
        </p:nvSpPr>
        <p:spPr>
          <a:xfrm>
            <a:off x="8318220" y="6329299"/>
            <a:ext cx="1540785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1600" b="1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lang="it-IT" sz="1600" b="1" dirty="0">
              <a:solidFill>
                <a:srgbClr val="FFFFFF"/>
              </a:solidFill>
              <a:cs typeface="Arial"/>
            </a:endParaRPr>
          </a:p>
          <a:p>
            <a:pPr algn="ctr"/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BCF6953-B9C3-4E69-51F3-29B8EA1968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464465"/>
              </p:ext>
            </p:extLst>
          </p:nvPr>
        </p:nvGraphicFramePr>
        <p:xfrm>
          <a:off x="862816" y="3140968"/>
          <a:ext cx="6464679" cy="1714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0E3222A-FE39-CABA-DC12-CF1D1878C862}"/>
              </a:ext>
            </a:extLst>
          </p:cNvPr>
          <p:cNvSpPr txBox="1"/>
          <p:nvPr/>
        </p:nvSpPr>
        <p:spPr>
          <a:xfrm>
            <a:off x="1621348" y="5760316"/>
            <a:ext cx="304128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Funzionamento</a:t>
            </a:r>
            <a:r>
              <a:rPr lang="en-US" sz="1200" b="1" dirty="0">
                <a:latin typeface="Arial"/>
                <a:cs typeface="Arial"/>
              </a:rPr>
              <a:t> scale </a:t>
            </a:r>
            <a:r>
              <a:rPr lang="en-US" sz="1200" b="1" dirty="0" err="1">
                <a:latin typeface="Arial"/>
                <a:cs typeface="Arial"/>
              </a:rPr>
              <a:t>mobili</a:t>
            </a:r>
            <a:r>
              <a:rPr lang="en-US" sz="1200" b="1" dirty="0">
                <a:latin typeface="Arial"/>
                <a:cs typeface="Arial"/>
              </a:rPr>
              <a:t>  = </a:t>
            </a:r>
            <a:endParaRPr lang="en-US" sz="1200" b="1" dirty="0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BCD475-0211-F0D1-4B60-0EDFE65ECE5C}"/>
              </a:ext>
            </a:extLst>
          </p:cNvPr>
          <p:cNvSpPr txBox="1"/>
          <p:nvPr/>
        </p:nvSpPr>
        <p:spPr>
          <a:xfrm>
            <a:off x="1683114" y="5036583"/>
            <a:ext cx="304128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Funzionamento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ascensori</a:t>
            </a:r>
            <a:r>
              <a:rPr lang="en-US" sz="1200" b="1" dirty="0">
                <a:latin typeface="Arial"/>
                <a:cs typeface="Arial"/>
              </a:rPr>
              <a:t> = </a:t>
            </a:r>
            <a:endParaRPr lang="en-US" sz="1200" b="1"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53D021-7600-0745-D8A5-99A48BE8C00A}"/>
              </a:ext>
            </a:extLst>
          </p:cNvPr>
          <p:cNvSpPr txBox="1"/>
          <p:nvPr/>
        </p:nvSpPr>
        <p:spPr>
          <a:xfrm>
            <a:off x="3977841" y="5558905"/>
            <a:ext cx="3061427" cy="6121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latin typeface="Arial"/>
                <a:cs typeface="Arial"/>
              </a:rPr>
              <a:t>ore </a:t>
            </a:r>
            <a:r>
              <a:rPr lang="en-US" sz="1200" b="1" dirty="0" err="1">
                <a:latin typeface="Arial"/>
                <a:cs typeface="Arial"/>
              </a:rPr>
              <a:t>effettive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funzionamento</a:t>
            </a:r>
            <a:r>
              <a:rPr lang="en-US" sz="1200" b="1" dirty="0">
                <a:latin typeface="Arial"/>
                <a:cs typeface="Arial"/>
              </a:rPr>
              <a:t> </a:t>
            </a:r>
            <a:endParaRPr lang="en-US" sz="1200" b="1" dirty="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1200" b="1" dirty="0">
                <a:latin typeface="Arial"/>
                <a:cs typeface="Arial"/>
              </a:rPr>
              <a:t>ore </a:t>
            </a:r>
            <a:r>
              <a:rPr lang="en-US" sz="1200" b="1" dirty="0" err="1">
                <a:latin typeface="Arial"/>
                <a:cs typeface="Arial"/>
              </a:rPr>
              <a:t>nominali</a:t>
            </a:r>
            <a:r>
              <a:rPr lang="en-US" sz="1200" b="1" dirty="0">
                <a:latin typeface="Arial"/>
                <a:cs typeface="Arial"/>
              </a:rPr>
              <a:t> di apertura al </a:t>
            </a:r>
            <a:r>
              <a:rPr lang="en-US" sz="1200" b="1" dirty="0" err="1">
                <a:latin typeface="Arial"/>
                <a:cs typeface="Arial"/>
              </a:rPr>
              <a:t>pubblico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9873D65-56AF-C38E-E8DD-F523342FDFAE}"/>
              </a:ext>
            </a:extLst>
          </p:cNvPr>
          <p:cNvCxnSpPr>
            <a:cxnSpLocks/>
          </p:cNvCxnSpPr>
          <p:nvPr/>
        </p:nvCxnSpPr>
        <p:spPr>
          <a:xfrm>
            <a:off x="4042367" y="5911372"/>
            <a:ext cx="2588112" cy="1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FA4AB12-0ACA-2682-FC7E-F0ACB4B4F292}"/>
              </a:ext>
            </a:extLst>
          </p:cNvPr>
          <p:cNvSpPr txBox="1"/>
          <p:nvPr/>
        </p:nvSpPr>
        <p:spPr>
          <a:xfrm>
            <a:off x="6656592" y="5745210"/>
            <a:ext cx="755287" cy="4462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i="0" u="none" strike="noStrike" baseline="0">
                <a:solidFill>
                  <a:srgbClr val="000000"/>
                </a:solidFill>
                <a:latin typeface="Arial"/>
              </a:rPr>
              <a:t>• 100</a:t>
            </a:r>
            <a:endParaRPr lang="en-US" sz="1200">
              <a:cs typeface="Arial"/>
            </a:endParaRPr>
          </a:p>
          <a:p>
            <a:pPr algn="ctr"/>
            <a:endParaRPr lang="en-US" sz="11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43B08E-1FAD-5B86-5EED-C5F8F1E446FF}"/>
              </a:ext>
            </a:extLst>
          </p:cNvPr>
          <p:cNvSpPr txBox="1"/>
          <p:nvPr/>
        </p:nvSpPr>
        <p:spPr>
          <a:xfrm>
            <a:off x="3867064" y="4874111"/>
            <a:ext cx="3061427" cy="6121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latin typeface="Arial"/>
                <a:cs typeface="Arial"/>
              </a:rPr>
              <a:t>ore </a:t>
            </a:r>
            <a:r>
              <a:rPr lang="en-US" sz="1200" b="1" dirty="0" err="1">
                <a:latin typeface="Arial"/>
                <a:cs typeface="Arial"/>
              </a:rPr>
              <a:t>effettive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funzionamento</a:t>
            </a:r>
            <a:r>
              <a:rPr lang="en-US" sz="1200" b="1" dirty="0">
                <a:latin typeface="Arial"/>
                <a:cs typeface="Arial"/>
              </a:rPr>
              <a:t> </a:t>
            </a:r>
            <a:endParaRPr lang="en-US" sz="1200" b="1" dirty="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1200" b="1" dirty="0">
                <a:latin typeface="Arial"/>
                <a:cs typeface="Arial"/>
              </a:rPr>
              <a:t>ore </a:t>
            </a:r>
            <a:r>
              <a:rPr lang="en-US" sz="1200" b="1" dirty="0" err="1">
                <a:latin typeface="Arial"/>
                <a:cs typeface="Arial"/>
              </a:rPr>
              <a:t>nominali</a:t>
            </a:r>
            <a:r>
              <a:rPr lang="en-US" sz="1200" b="1" dirty="0">
                <a:latin typeface="Arial"/>
                <a:cs typeface="Arial"/>
              </a:rPr>
              <a:t> di apertura al </a:t>
            </a:r>
            <a:r>
              <a:rPr lang="en-US" sz="1200" b="1" dirty="0" err="1">
                <a:latin typeface="Arial"/>
                <a:cs typeface="Arial"/>
              </a:rPr>
              <a:t>pubblico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CD8BCC-6BA8-98B1-5C91-7E304CE80B2B}"/>
              </a:ext>
            </a:extLst>
          </p:cNvPr>
          <p:cNvSpPr txBox="1"/>
          <p:nvPr/>
        </p:nvSpPr>
        <p:spPr>
          <a:xfrm>
            <a:off x="6515605" y="5040275"/>
            <a:ext cx="755287" cy="4462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i="0" u="none" strike="noStrike" baseline="0">
                <a:solidFill>
                  <a:srgbClr val="000000"/>
                </a:solidFill>
                <a:latin typeface="Arial"/>
              </a:rPr>
              <a:t>• 100</a:t>
            </a:r>
            <a:endParaRPr lang="en-US" sz="1200">
              <a:cs typeface="Arial"/>
            </a:endParaRPr>
          </a:p>
          <a:p>
            <a:pPr algn="ctr"/>
            <a:endParaRPr lang="en-US" sz="110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A70DE5-B482-29C8-0B9D-85B6091BCF18}"/>
              </a:ext>
            </a:extLst>
          </p:cNvPr>
          <p:cNvCxnSpPr>
            <a:cxnSpLocks/>
          </p:cNvCxnSpPr>
          <p:nvPr/>
        </p:nvCxnSpPr>
        <p:spPr>
          <a:xfrm>
            <a:off x="3871168" y="5186295"/>
            <a:ext cx="2648534" cy="1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 descr="Freccia a destra con riempimento a tinta unita">
            <a:extLst>
              <a:ext uri="{FF2B5EF4-FFF2-40B4-BE49-F238E27FC236}">
                <a16:creationId xmlns:a16="http://schemas.microsoft.com/office/drawing/2014/main" id="{72CF00BE-DF36-6730-5BF1-4A2C9F103E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5850" y="1933117"/>
            <a:ext cx="444297" cy="564128"/>
          </a:xfrm>
          <a:prstGeom prst="rect">
            <a:avLst/>
          </a:prstGeom>
        </p:spPr>
      </p:pic>
      <p:pic>
        <p:nvPicPr>
          <p:cNvPr id="24" name="Graphic 23" descr="Freccia a destra con riempimento a tinta unita">
            <a:extLst>
              <a:ext uri="{FF2B5EF4-FFF2-40B4-BE49-F238E27FC236}">
                <a16:creationId xmlns:a16="http://schemas.microsoft.com/office/drawing/2014/main" id="{96BEE0E9-A0CF-793C-CB92-8091551CE5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7192" y="3898204"/>
            <a:ext cx="444297" cy="56412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EABD895-121E-7A30-4349-F4EFDDE708B1}"/>
              </a:ext>
            </a:extLst>
          </p:cNvPr>
          <p:cNvSpPr txBox="1"/>
          <p:nvPr/>
        </p:nvSpPr>
        <p:spPr>
          <a:xfrm>
            <a:off x="7682439" y="1992250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95%</a:t>
            </a:r>
            <a:endParaRPr lang="en-US" sz="900" dirty="0">
              <a:cs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5493EA-4B18-14A2-ECB2-854C8236F84A}"/>
              </a:ext>
            </a:extLst>
          </p:cNvPr>
          <p:cNvSpPr txBox="1"/>
          <p:nvPr/>
        </p:nvSpPr>
        <p:spPr>
          <a:xfrm>
            <a:off x="7682440" y="3955994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90%</a:t>
            </a:r>
            <a:endParaRPr lang="en-US" sz="9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2998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10993-A5C0-21BE-09B1-4B1F373A4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5">
            <a:extLst>
              <a:ext uri="{FF2B5EF4-FFF2-40B4-BE49-F238E27FC236}">
                <a16:creationId xmlns:a16="http://schemas.microsoft.com/office/drawing/2014/main" id="{5D74E6A1-E535-4B6C-1498-5126DC5A71B7}"/>
              </a:ext>
            </a:extLst>
          </p:cNvPr>
          <p:cNvSpPr>
            <a:spLocks noChangeShapeType="1"/>
          </p:cNvSpPr>
          <p:nvPr/>
        </p:nvSpPr>
        <p:spPr bwMode="auto">
          <a:xfrm>
            <a:off x="780147" y="1675750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2BF65231-7F5B-D825-A27F-C68ACA078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557338"/>
            <a:ext cx="73437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t-IT" altLang="it-IT" sz="1400"/>
          </a:p>
        </p:txBody>
      </p:sp>
      <p:sp>
        <p:nvSpPr>
          <p:cNvPr id="26631" name="CasellaDiTesto 6">
            <a:extLst>
              <a:ext uri="{FF2B5EF4-FFF2-40B4-BE49-F238E27FC236}">
                <a16:creationId xmlns:a16="http://schemas.microsoft.com/office/drawing/2014/main" id="{29772CE4-54F4-9EF0-DBD9-72CFB6609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28866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latin typeface="Arial"/>
                <a:cs typeface="Arial"/>
              </a:rPr>
              <a:t>12</a:t>
            </a:r>
            <a:endParaRPr lang="it-IT" altLang="it-IT" sz="16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6227B0-2BB8-755B-F6D4-32E5850102D8}"/>
              </a:ext>
            </a:extLst>
          </p:cNvPr>
          <p:cNvSpPr txBox="1"/>
          <p:nvPr/>
        </p:nvSpPr>
        <p:spPr>
          <a:xfrm>
            <a:off x="824304" y="594309"/>
            <a:ext cx="7773027" cy="17235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 b="1" dirty="0">
                <a:solidFill>
                  <a:srgbClr val="0073AB"/>
                </a:solidFill>
                <a:latin typeface="Arial"/>
                <a:cs typeface="Arial"/>
              </a:rPr>
              <a:t>INFORMAZIONE ALL'UTENZA – PRESENZA AGENTI DI LINEA – </a:t>
            </a:r>
            <a:r>
              <a:rPr lang="it-IT" sz="2000" b="1">
                <a:solidFill>
                  <a:srgbClr val="0073AB"/>
                </a:solidFill>
                <a:latin typeface="Arial"/>
                <a:cs typeface="Arial"/>
              </a:rPr>
              <a:t>OPERAZIONI DI CONTROLLERIA – FUNZIONAMENTO APPARATI DI VIDEOSORVEGLIANZA</a:t>
            </a:r>
            <a:endParaRPr lang="it-IT" sz="2000" b="1">
              <a:solidFill>
                <a:srgbClr val="0073AB"/>
              </a:solidFill>
              <a:cs typeface="Arial"/>
            </a:endParaRPr>
          </a:p>
          <a:p>
            <a:pPr algn="ctr"/>
            <a:endParaRPr lang="it-IT" sz="2800" b="1" dirty="0">
              <a:solidFill>
                <a:srgbClr val="0073AB"/>
              </a:solidFill>
              <a:latin typeface="Arial"/>
              <a:cs typeface="Arial"/>
            </a:endParaRPr>
          </a:p>
          <a:p>
            <a:pPr algn="ctr"/>
            <a:endParaRPr lang="en-US" dirty="0" err="1">
              <a:latin typeface="Arial"/>
              <a:cs typeface="Arial"/>
            </a:endParaRPr>
          </a:p>
        </p:txBody>
      </p:sp>
      <p:graphicFrame>
        <p:nvGraphicFramePr>
          <p:cNvPr id="4" name="Grafico 2">
            <a:extLst>
              <a:ext uri="{FF2B5EF4-FFF2-40B4-BE49-F238E27FC236}">
                <a16:creationId xmlns:a16="http://schemas.microsoft.com/office/drawing/2014/main" id="{4ADCFF83-86BB-BF84-5090-CA242F1674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533194"/>
              </p:ext>
            </p:extLst>
          </p:nvPr>
        </p:nvGraphicFramePr>
        <p:xfrm>
          <a:off x="1070339" y="1505083"/>
          <a:ext cx="6700223" cy="3608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E98825D-5CA3-DBAC-E472-975565DDF807}"/>
              </a:ext>
            </a:extLst>
          </p:cNvPr>
          <p:cNvSpPr txBox="1"/>
          <p:nvPr/>
        </p:nvSpPr>
        <p:spPr>
          <a:xfrm>
            <a:off x="6717866" y="1723921"/>
            <a:ext cx="1490431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b="1" dirty="0">
                <a:latin typeface="Arial"/>
                <a:cs typeface="Arial"/>
              </a:rPr>
              <a:t>98% - </a:t>
            </a:r>
            <a:r>
              <a:rPr lang="en-US" sz="900" b="1" dirty="0" err="1">
                <a:latin typeface="Arial"/>
                <a:cs typeface="Arial"/>
              </a:rPr>
              <a:t>condizioni</a:t>
            </a:r>
            <a:r>
              <a:rPr lang="en-US" sz="900" b="1" dirty="0">
                <a:latin typeface="Arial"/>
                <a:cs typeface="Arial"/>
              </a:rPr>
              <a:t> </a:t>
            </a:r>
            <a:r>
              <a:rPr lang="en-US" sz="900" b="1" dirty="0" err="1">
                <a:latin typeface="Arial"/>
                <a:cs typeface="Arial"/>
              </a:rPr>
              <a:t>minime</a:t>
            </a:r>
            <a:r>
              <a:rPr lang="en-US" sz="900" b="1" dirty="0">
                <a:latin typeface="Arial"/>
                <a:cs typeface="Arial"/>
              </a:rPr>
              <a:t> di </a:t>
            </a:r>
            <a:r>
              <a:rPr lang="en-US" sz="900" b="1" dirty="0" err="1">
                <a:latin typeface="Arial"/>
                <a:cs typeface="Arial"/>
              </a:rPr>
              <a:t>servizio</a:t>
            </a:r>
            <a:r>
              <a:rPr lang="en-US" sz="900" b="1" dirty="0">
                <a:latin typeface="Arial"/>
                <a:cs typeface="Arial"/>
              </a:rPr>
              <a:t> </a:t>
            </a:r>
            <a:r>
              <a:rPr lang="en-US" sz="900" b="1" dirty="0" err="1">
                <a:latin typeface="Arial"/>
                <a:cs typeface="Arial"/>
              </a:rPr>
              <a:t>previste</a:t>
            </a:r>
            <a:r>
              <a:rPr lang="en-US" sz="900" b="1" dirty="0">
                <a:latin typeface="Arial"/>
                <a:cs typeface="Arial"/>
              </a:rPr>
              <a:t> da </a:t>
            </a:r>
            <a:r>
              <a:rPr lang="en-US" sz="900" b="1" dirty="0" err="1">
                <a:latin typeface="Arial"/>
                <a:cs typeface="Arial"/>
              </a:rPr>
              <a:t>contratto</a:t>
            </a:r>
            <a:endParaRPr lang="en-US" sz="900" b="1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F352BE-9092-4BED-BDE5-E5DD42F31437}"/>
              </a:ext>
            </a:extLst>
          </p:cNvPr>
          <p:cNvSpPr txBox="1"/>
          <p:nvPr/>
        </p:nvSpPr>
        <p:spPr>
          <a:xfrm>
            <a:off x="1903321" y="2134942"/>
            <a:ext cx="1137965" cy="8074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b="1" dirty="0">
                <a:latin typeface="Arial"/>
                <a:cs typeface="Arial"/>
              </a:rPr>
              <a:t>100% - </a:t>
            </a:r>
            <a:r>
              <a:rPr lang="en-US" sz="900" b="1" dirty="0" err="1">
                <a:latin typeface="Arial"/>
                <a:cs typeface="Arial"/>
              </a:rPr>
              <a:t>condizioni</a:t>
            </a:r>
            <a:r>
              <a:rPr lang="en-US" sz="900" b="1" dirty="0">
                <a:latin typeface="Arial"/>
                <a:cs typeface="Arial"/>
              </a:rPr>
              <a:t> </a:t>
            </a:r>
            <a:r>
              <a:rPr lang="en-US" sz="900" b="1" dirty="0" err="1">
                <a:latin typeface="Arial"/>
                <a:cs typeface="Arial"/>
              </a:rPr>
              <a:t>minime</a:t>
            </a:r>
            <a:r>
              <a:rPr lang="en-US" sz="900" b="1" dirty="0">
                <a:latin typeface="Arial"/>
                <a:cs typeface="Arial"/>
              </a:rPr>
              <a:t> di </a:t>
            </a:r>
            <a:r>
              <a:rPr lang="en-US" sz="900" b="1" dirty="0" err="1">
                <a:latin typeface="Arial"/>
                <a:cs typeface="Arial"/>
              </a:rPr>
              <a:t>servizio</a:t>
            </a:r>
            <a:r>
              <a:rPr lang="en-US" sz="900" b="1" dirty="0">
                <a:latin typeface="Arial"/>
                <a:cs typeface="Arial"/>
              </a:rPr>
              <a:t> </a:t>
            </a:r>
            <a:r>
              <a:rPr lang="en-US" sz="900" b="1" dirty="0" err="1">
                <a:latin typeface="Arial"/>
                <a:cs typeface="Arial"/>
              </a:rPr>
              <a:t>previste</a:t>
            </a:r>
            <a:r>
              <a:rPr lang="en-US" sz="900" b="1" dirty="0">
                <a:latin typeface="Arial"/>
                <a:cs typeface="Arial"/>
              </a:rPr>
              <a:t> da </a:t>
            </a:r>
            <a:r>
              <a:rPr lang="en-US" sz="900" b="1" dirty="0" err="1">
                <a:latin typeface="Arial"/>
                <a:cs typeface="Arial"/>
              </a:rPr>
              <a:t>contratto</a:t>
            </a:r>
            <a:endParaRPr lang="en-US" sz="900" b="1">
              <a:cs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A2B26B28-3B93-F360-19AA-3FB31F45AA35}"/>
                  </a:ext>
                </a:extLst>
              </p14:cNvPr>
              <p14:cNvContentPartPr/>
              <p14:nvPr/>
            </p14:nvContentPartPr>
            <p14:xfrm>
              <a:off x="3162132" y="1940120"/>
              <a:ext cx="2163774" cy="1007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A2B26B28-3B93-F360-19AA-3FB31F45AA3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53133" y="1688370"/>
                <a:ext cx="2181412" cy="503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A75B823-76E7-B9DA-5112-13B9AA1400CA}"/>
                  </a:ext>
                </a:extLst>
              </p14:cNvPr>
              <p14:cNvContentPartPr/>
              <p14:nvPr/>
            </p14:nvContentPartPr>
            <p14:xfrm>
              <a:off x="5488413" y="1980402"/>
              <a:ext cx="594249" cy="1007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A75B823-76E7-B9DA-5112-13B9AA1400C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79420" y="1728652"/>
                <a:ext cx="611875" cy="503500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Graphic 21" descr="Freccia a destra con riempimento a tinta unita">
            <a:extLst>
              <a:ext uri="{FF2B5EF4-FFF2-40B4-BE49-F238E27FC236}">
                <a16:creationId xmlns:a16="http://schemas.microsoft.com/office/drawing/2014/main" id="{CBB7D710-3C0B-AFF0-F6C2-4C5F5236C2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59515" y="1697599"/>
            <a:ext cx="444297" cy="5641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AA4249-28BF-7989-7233-420229DE6530}"/>
              </a:ext>
            </a:extLst>
          </p:cNvPr>
          <p:cNvSpPr txBox="1"/>
          <p:nvPr/>
        </p:nvSpPr>
        <p:spPr>
          <a:xfrm>
            <a:off x="1570995" y="4521646"/>
            <a:ext cx="2588114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dirty="0" err="1">
                <a:latin typeface="Arial"/>
                <a:cs typeface="Arial"/>
              </a:rPr>
              <a:t>Informazioni</a:t>
            </a:r>
            <a:r>
              <a:rPr lang="en-US" sz="1100" b="1" dirty="0">
                <a:latin typeface="Arial"/>
                <a:cs typeface="Arial"/>
              </a:rPr>
              <a:t> </a:t>
            </a:r>
            <a:r>
              <a:rPr lang="en-US" sz="1100" b="1" dirty="0" err="1">
                <a:latin typeface="Arial"/>
                <a:cs typeface="Arial"/>
              </a:rPr>
              <a:t>all'utenza</a:t>
            </a:r>
            <a:r>
              <a:rPr lang="en-US" sz="1100" b="1" dirty="0">
                <a:latin typeface="Arial"/>
                <a:cs typeface="Arial"/>
              </a:rPr>
              <a:t> =</a:t>
            </a:r>
            <a:endParaRPr lang="en-US" sz="1100" b="1"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086F22-B963-DC59-3077-89C7AAF93E64}"/>
              </a:ext>
            </a:extLst>
          </p:cNvPr>
          <p:cNvSpPr txBox="1"/>
          <p:nvPr/>
        </p:nvSpPr>
        <p:spPr>
          <a:xfrm>
            <a:off x="1540784" y="4984889"/>
            <a:ext cx="2588114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dirty="0" err="1">
                <a:latin typeface="Arial"/>
                <a:cs typeface="Arial"/>
              </a:rPr>
              <a:t>Presenza</a:t>
            </a:r>
            <a:r>
              <a:rPr lang="en-US" sz="1100" b="1" dirty="0">
                <a:latin typeface="Arial"/>
                <a:cs typeface="Arial"/>
              </a:rPr>
              <a:t> </a:t>
            </a:r>
            <a:r>
              <a:rPr lang="en-US" sz="1100" b="1" dirty="0" err="1">
                <a:latin typeface="Arial"/>
                <a:cs typeface="Arial"/>
              </a:rPr>
              <a:t>agenti</a:t>
            </a:r>
            <a:r>
              <a:rPr lang="en-US" sz="1100" b="1" dirty="0">
                <a:latin typeface="Arial"/>
                <a:cs typeface="Arial"/>
              </a:rPr>
              <a:t> di </a:t>
            </a:r>
            <a:r>
              <a:rPr lang="en-US" sz="1100" b="1" dirty="0" err="1">
                <a:latin typeface="Arial"/>
                <a:cs typeface="Arial"/>
              </a:rPr>
              <a:t>linea</a:t>
            </a:r>
            <a:r>
              <a:rPr lang="en-US" sz="1100" b="1" dirty="0">
                <a:latin typeface="Arial"/>
                <a:cs typeface="Arial"/>
              </a:rPr>
              <a:t> =</a:t>
            </a:r>
            <a:endParaRPr lang="en-US" sz="1100" b="1" dirty="0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79E415-98DF-25F2-490B-DEF6F23107E0}"/>
              </a:ext>
            </a:extLst>
          </p:cNvPr>
          <p:cNvSpPr txBox="1"/>
          <p:nvPr/>
        </p:nvSpPr>
        <p:spPr>
          <a:xfrm>
            <a:off x="1450150" y="5397780"/>
            <a:ext cx="2588114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dirty="0">
                <a:latin typeface="Arial"/>
                <a:cs typeface="Arial"/>
              </a:rPr>
              <a:t>  </a:t>
            </a:r>
            <a:r>
              <a:rPr lang="en-US" sz="1100" b="1" dirty="0" err="1">
                <a:latin typeface="Arial"/>
                <a:cs typeface="Arial"/>
              </a:rPr>
              <a:t>Operazioni</a:t>
            </a:r>
            <a:r>
              <a:rPr lang="en-US" sz="1100" b="1" dirty="0">
                <a:latin typeface="Arial"/>
                <a:cs typeface="Arial"/>
              </a:rPr>
              <a:t> di </a:t>
            </a:r>
            <a:r>
              <a:rPr lang="en-US" sz="1100" b="1" dirty="0" err="1">
                <a:latin typeface="Arial"/>
                <a:cs typeface="Arial"/>
              </a:rPr>
              <a:t>controlleria</a:t>
            </a:r>
            <a:r>
              <a:rPr lang="en-US" sz="1100" b="1" dirty="0">
                <a:latin typeface="Arial"/>
                <a:cs typeface="Arial"/>
              </a:rPr>
              <a:t> =</a:t>
            </a:r>
            <a:endParaRPr lang="en-US" sz="1100" b="1" dirty="0"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C9B7AA-76E1-2470-2CBE-233BAE882006}"/>
              </a:ext>
            </a:extLst>
          </p:cNvPr>
          <p:cNvSpPr txBox="1"/>
          <p:nvPr/>
        </p:nvSpPr>
        <p:spPr>
          <a:xfrm>
            <a:off x="1379657" y="5881163"/>
            <a:ext cx="2960721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dirty="0">
                <a:latin typeface="Arial"/>
                <a:cs typeface="Arial"/>
              </a:rPr>
              <a:t>   </a:t>
            </a:r>
            <a:r>
              <a:rPr lang="en-US" sz="1100" b="1" dirty="0" err="1">
                <a:latin typeface="Arial"/>
                <a:cs typeface="Arial"/>
              </a:rPr>
              <a:t>Funzionamento</a:t>
            </a:r>
            <a:r>
              <a:rPr lang="en-US" sz="1100" b="1" dirty="0">
                <a:latin typeface="Arial"/>
                <a:cs typeface="Arial"/>
              </a:rPr>
              <a:t> </a:t>
            </a:r>
            <a:r>
              <a:rPr lang="en-US" sz="1100" b="1" dirty="0" err="1">
                <a:latin typeface="Arial"/>
                <a:cs typeface="Arial"/>
              </a:rPr>
              <a:t>videosorveglianza</a:t>
            </a:r>
            <a:r>
              <a:rPr lang="en-US" sz="1100" b="1" dirty="0">
                <a:latin typeface="Arial"/>
                <a:cs typeface="Arial"/>
              </a:rPr>
              <a:t> =</a:t>
            </a:r>
            <a:endParaRPr lang="en-US" sz="1100" b="1"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C1B645-DC65-A0AF-266D-810637232117}"/>
              </a:ext>
            </a:extLst>
          </p:cNvPr>
          <p:cNvSpPr txBox="1"/>
          <p:nvPr/>
        </p:nvSpPr>
        <p:spPr>
          <a:xfrm>
            <a:off x="3494458" y="4431012"/>
            <a:ext cx="5105733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dirty="0" err="1">
                <a:latin typeface="Arial"/>
                <a:cs typeface="Arial"/>
              </a:rPr>
              <a:t>Verifiche</a:t>
            </a:r>
            <a:r>
              <a:rPr lang="en-US" sz="1100" b="1" dirty="0">
                <a:latin typeface="Arial"/>
                <a:cs typeface="Arial"/>
              </a:rPr>
              <a:t> in loco, </a:t>
            </a:r>
            <a:r>
              <a:rPr lang="en-US" sz="1100" b="1" dirty="0" err="1">
                <a:latin typeface="Arial"/>
                <a:cs typeface="Arial"/>
              </a:rPr>
              <a:t>almeno</a:t>
            </a:r>
            <a:r>
              <a:rPr lang="en-US" sz="1100" b="1" dirty="0">
                <a:latin typeface="Arial"/>
                <a:cs typeface="Arial"/>
              </a:rPr>
              <a:t> 10 diverse </a:t>
            </a:r>
            <a:r>
              <a:rPr lang="en-US" sz="1100" b="1" dirty="0" err="1">
                <a:latin typeface="Arial"/>
                <a:cs typeface="Arial"/>
              </a:rPr>
              <a:t>stazioni</a:t>
            </a:r>
            <a:r>
              <a:rPr lang="en-US" sz="1100" b="1" dirty="0">
                <a:latin typeface="Arial"/>
                <a:cs typeface="Arial"/>
              </a:rPr>
              <a:t> in </a:t>
            </a:r>
            <a:endParaRPr lang="en-US" sz="1100" b="1" dirty="0">
              <a:cs typeface="Arial"/>
            </a:endParaRPr>
          </a:p>
          <a:p>
            <a:r>
              <a:rPr lang="en-US" sz="1100" b="1" dirty="0" err="1">
                <a:latin typeface="Arial"/>
                <a:cs typeface="Arial"/>
              </a:rPr>
              <a:t>ciascun</a:t>
            </a:r>
            <a:r>
              <a:rPr lang="en-US" sz="1100" b="1" dirty="0">
                <a:latin typeface="Arial"/>
                <a:cs typeface="Arial"/>
              </a:rPr>
              <a:t> </a:t>
            </a:r>
            <a:r>
              <a:rPr lang="en-US" sz="1100" b="1" dirty="0" err="1">
                <a:latin typeface="Arial"/>
                <a:cs typeface="Arial"/>
              </a:rPr>
              <a:t>semestre</a:t>
            </a:r>
            <a:r>
              <a:rPr lang="en-US" sz="1100" b="1" dirty="0">
                <a:latin typeface="Arial"/>
                <a:cs typeface="Arial"/>
              </a:rPr>
              <a:t>, in </a:t>
            </a:r>
            <a:r>
              <a:rPr lang="en-US" sz="1100" b="1" dirty="0" err="1">
                <a:latin typeface="Arial"/>
                <a:cs typeface="Arial"/>
              </a:rPr>
              <a:t>almeno</a:t>
            </a:r>
            <a:r>
              <a:rPr lang="en-US" sz="1100" b="1" dirty="0">
                <a:latin typeface="Arial"/>
                <a:cs typeface="Arial"/>
              </a:rPr>
              <a:t> 10 </a:t>
            </a:r>
            <a:r>
              <a:rPr lang="en-US" sz="1100" b="1" dirty="0" err="1">
                <a:latin typeface="Arial"/>
                <a:cs typeface="Arial"/>
              </a:rPr>
              <a:t>giorni</a:t>
            </a:r>
            <a:r>
              <a:rPr lang="en-US" sz="1100" b="1" dirty="0">
                <a:latin typeface="Arial"/>
                <a:cs typeface="Arial"/>
              </a:rPr>
              <a:t> </a:t>
            </a:r>
            <a:r>
              <a:rPr lang="en-US" sz="1100" b="1" dirty="0" err="1">
                <a:latin typeface="Arial"/>
                <a:cs typeface="Arial"/>
              </a:rPr>
              <a:t>diversi</a:t>
            </a:r>
            <a:endParaRPr lang="en-US" sz="1100" b="1" dirty="0"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398AAB-2DA7-885C-4163-4F9748EF12AF}"/>
              </a:ext>
            </a:extLst>
          </p:cNvPr>
          <p:cNvSpPr txBox="1"/>
          <p:nvPr/>
        </p:nvSpPr>
        <p:spPr>
          <a:xfrm>
            <a:off x="3494458" y="4813692"/>
            <a:ext cx="2588114" cy="5155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1" dirty="0" err="1">
                <a:latin typeface="Arial"/>
                <a:cs typeface="Arial"/>
              </a:rPr>
              <a:t>Numero</a:t>
            </a:r>
            <a:r>
              <a:rPr lang="en-US" sz="1100" b="1" dirty="0">
                <a:latin typeface="Arial"/>
                <a:cs typeface="Arial"/>
              </a:rPr>
              <a:t> ore-</a:t>
            </a:r>
            <a:r>
              <a:rPr lang="en-US" sz="1100" b="1" dirty="0" err="1">
                <a:latin typeface="Arial"/>
                <a:cs typeface="Arial"/>
              </a:rPr>
              <a:t>uomo</a:t>
            </a:r>
            <a:r>
              <a:rPr lang="en-US" sz="1100" b="1" dirty="0">
                <a:latin typeface="Arial"/>
                <a:cs typeface="Arial"/>
              </a:rPr>
              <a:t> </a:t>
            </a:r>
            <a:r>
              <a:rPr lang="en-US" sz="1100" b="1" dirty="0" err="1">
                <a:latin typeface="Arial"/>
                <a:cs typeface="Arial"/>
              </a:rPr>
              <a:t>effettuate</a:t>
            </a:r>
            <a:endParaRPr lang="en-US" sz="1100" b="1" dirty="0">
              <a:latin typeface="Arial"/>
              <a:cs typeface="Arial"/>
            </a:endParaRPr>
          </a:p>
          <a:p>
            <a:r>
              <a:rPr lang="en-US" sz="1100" b="1" dirty="0" err="1">
                <a:latin typeface="Arial"/>
                <a:cs typeface="Arial"/>
              </a:rPr>
              <a:t>Numero</a:t>
            </a:r>
            <a:r>
              <a:rPr lang="en-US" sz="1100" b="1" dirty="0">
                <a:latin typeface="Arial"/>
                <a:cs typeface="Arial"/>
              </a:rPr>
              <a:t> ore-</a:t>
            </a:r>
            <a:r>
              <a:rPr lang="en-US" sz="1100" b="1" dirty="0" err="1">
                <a:latin typeface="Arial"/>
                <a:cs typeface="Arial"/>
              </a:rPr>
              <a:t>uomo</a:t>
            </a:r>
            <a:r>
              <a:rPr lang="en-US" sz="1100" b="1" dirty="0">
                <a:latin typeface="Arial"/>
                <a:cs typeface="Arial"/>
              </a:rPr>
              <a:t> programmate</a:t>
            </a:r>
            <a:endParaRPr lang="en-US" sz="1100" b="1" dirty="0"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54F1A1-D1BA-F93D-47B3-C514C094712A}"/>
              </a:ext>
            </a:extLst>
          </p:cNvPr>
          <p:cNvSpPr txBox="1"/>
          <p:nvPr/>
        </p:nvSpPr>
        <p:spPr>
          <a:xfrm>
            <a:off x="3454178" y="5276934"/>
            <a:ext cx="2588114" cy="5155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1" dirty="0" err="1">
                <a:latin typeface="Arial"/>
                <a:cs typeface="Arial"/>
              </a:rPr>
              <a:t>Numero</a:t>
            </a:r>
            <a:r>
              <a:rPr lang="en-US" sz="1100" b="1" dirty="0">
                <a:latin typeface="Arial"/>
                <a:cs typeface="Arial"/>
              </a:rPr>
              <a:t> ore-</a:t>
            </a:r>
            <a:r>
              <a:rPr lang="en-US" sz="1100" b="1" dirty="0" err="1">
                <a:latin typeface="Arial"/>
                <a:cs typeface="Arial"/>
              </a:rPr>
              <a:t>uomo</a:t>
            </a:r>
            <a:r>
              <a:rPr lang="en-US" sz="1100" b="1" dirty="0">
                <a:latin typeface="Arial"/>
                <a:cs typeface="Arial"/>
              </a:rPr>
              <a:t> </a:t>
            </a:r>
            <a:r>
              <a:rPr lang="en-US" sz="1100" b="1" dirty="0" err="1">
                <a:latin typeface="Arial"/>
                <a:cs typeface="Arial"/>
              </a:rPr>
              <a:t>effett</a:t>
            </a:r>
            <a:r>
              <a:rPr lang="en-US" sz="1100" b="1" dirty="0">
                <a:latin typeface="Arial"/>
                <a:cs typeface="Arial"/>
              </a:rPr>
              <a:t>uate</a:t>
            </a:r>
            <a:endParaRPr lang="en-US" sz="1100"/>
          </a:p>
          <a:p>
            <a:r>
              <a:rPr lang="en-US" sz="1100" b="1" dirty="0" err="1">
                <a:latin typeface="Arial"/>
                <a:cs typeface="Arial"/>
              </a:rPr>
              <a:t>Numero</a:t>
            </a:r>
            <a:r>
              <a:rPr lang="en-US" sz="1100" b="1" dirty="0">
                <a:latin typeface="Arial"/>
                <a:cs typeface="Arial"/>
              </a:rPr>
              <a:t> ore-</a:t>
            </a:r>
            <a:r>
              <a:rPr lang="en-US" sz="1100" b="1" dirty="0" err="1">
                <a:latin typeface="Arial"/>
                <a:cs typeface="Arial"/>
              </a:rPr>
              <a:t>uomo</a:t>
            </a:r>
            <a:r>
              <a:rPr lang="en-US" sz="1100" b="1" dirty="0">
                <a:latin typeface="Arial"/>
                <a:cs typeface="Arial"/>
              </a:rPr>
              <a:t> programmate</a:t>
            </a:r>
            <a:endParaRPr lang="en-US" sz="1100" b="1" dirty="0">
              <a:cs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1FA1E7-BAF2-CB01-62C6-2411DA396CC4}"/>
              </a:ext>
            </a:extLst>
          </p:cNvPr>
          <p:cNvSpPr txBox="1"/>
          <p:nvPr/>
        </p:nvSpPr>
        <p:spPr>
          <a:xfrm>
            <a:off x="4123620" y="5750247"/>
            <a:ext cx="2588114" cy="5155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1" dirty="0">
                <a:latin typeface="Arial"/>
                <a:cs typeface="Arial"/>
              </a:rPr>
              <a:t>Ore di </a:t>
            </a:r>
            <a:r>
              <a:rPr lang="en-US" sz="1100" b="1" dirty="0" err="1">
                <a:latin typeface="Arial"/>
                <a:cs typeface="Arial"/>
              </a:rPr>
              <a:t>funzionamento</a:t>
            </a:r>
            <a:r>
              <a:rPr lang="en-US" sz="1100" b="1" dirty="0">
                <a:latin typeface="Arial"/>
                <a:cs typeface="Arial"/>
              </a:rPr>
              <a:t> </a:t>
            </a:r>
            <a:endParaRPr lang="en-US" sz="1100" b="1" dirty="0">
              <a:cs typeface="Arial"/>
            </a:endParaRPr>
          </a:p>
          <a:p>
            <a:r>
              <a:rPr lang="en-US" sz="1100" b="1" dirty="0">
                <a:latin typeface="Arial"/>
                <a:cs typeface="Arial"/>
              </a:rPr>
              <a:t>Ore </a:t>
            </a:r>
            <a:r>
              <a:rPr lang="en-US" sz="1100" b="1" dirty="0" err="1">
                <a:latin typeface="Arial"/>
                <a:cs typeface="Arial"/>
              </a:rPr>
              <a:t>nominali</a:t>
            </a:r>
            <a:r>
              <a:rPr lang="en-US" sz="1100" b="1" dirty="0">
                <a:latin typeface="Arial"/>
                <a:cs typeface="Arial"/>
              </a:rPr>
              <a:t> di </a:t>
            </a:r>
            <a:r>
              <a:rPr lang="en-US" sz="1100" b="1" dirty="0" err="1">
                <a:latin typeface="Arial"/>
                <a:cs typeface="Arial"/>
              </a:rPr>
              <a:t>servizio</a:t>
            </a:r>
            <a:endParaRPr lang="en-US" sz="1100" b="1">
              <a:latin typeface="Arial"/>
              <a:cs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AE9C32-E8FB-3565-16C6-D6CC38D195FF}"/>
              </a:ext>
            </a:extLst>
          </p:cNvPr>
          <p:cNvSpPr txBox="1"/>
          <p:nvPr/>
        </p:nvSpPr>
        <p:spPr>
          <a:xfrm>
            <a:off x="5931517" y="5443098"/>
            <a:ext cx="755286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i="0" u="none" strike="noStrike" baseline="0">
                <a:solidFill>
                  <a:srgbClr val="000000"/>
                </a:solidFill>
                <a:latin typeface="Arial"/>
              </a:rPr>
              <a:t>• 100</a:t>
            </a:r>
            <a:endParaRPr lang="en-US" sz="1100"/>
          </a:p>
          <a:p>
            <a:pPr algn="ctr"/>
            <a:endParaRPr lang="en-US" sz="110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1D41435-6A13-746F-2F79-27157CC554BC}"/>
              </a:ext>
            </a:extLst>
          </p:cNvPr>
          <p:cNvCxnSpPr/>
          <p:nvPr/>
        </p:nvCxnSpPr>
        <p:spPr>
          <a:xfrm>
            <a:off x="3524671" y="5568978"/>
            <a:ext cx="2366562" cy="1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12E3F96-0110-F1CC-B32C-DDA08FC0846A}"/>
              </a:ext>
            </a:extLst>
          </p:cNvPr>
          <p:cNvSpPr txBox="1"/>
          <p:nvPr/>
        </p:nvSpPr>
        <p:spPr>
          <a:xfrm>
            <a:off x="5931516" y="4979854"/>
            <a:ext cx="75528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i="0" u="none" strike="noStrike" baseline="0">
                <a:solidFill>
                  <a:srgbClr val="000000"/>
                </a:solidFill>
                <a:latin typeface="Arial"/>
              </a:rPr>
              <a:t>• 100</a:t>
            </a:r>
            <a:endParaRPr lang="en-US" sz="1100"/>
          </a:p>
          <a:p>
            <a:pPr algn="ctr"/>
            <a:endParaRPr lang="en-US" sz="110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8197B0B-4109-83EA-4570-D7E1AADA16F7}"/>
              </a:ext>
            </a:extLst>
          </p:cNvPr>
          <p:cNvCxnSpPr>
            <a:cxnSpLocks/>
          </p:cNvCxnSpPr>
          <p:nvPr/>
        </p:nvCxnSpPr>
        <p:spPr>
          <a:xfrm>
            <a:off x="3564952" y="5115805"/>
            <a:ext cx="2366562" cy="10071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97493C-3530-5461-13E7-A7B49D0279F2}"/>
              </a:ext>
            </a:extLst>
          </p:cNvPr>
          <p:cNvSpPr txBox="1"/>
          <p:nvPr/>
        </p:nvSpPr>
        <p:spPr>
          <a:xfrm>
            <a:off x="5927942" y="5894563"/>
            <a:ext cx="755286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i="0" u="none" strike="noStrike" baseline="0">
                <a:solidFill>
                  <a:srgbClr val="000000"/>
                </a:solidFill>
                <a:latin typeface="Arial"/>
              </a:rPr>
              <a:t>• 100</a:t>
            </a:r>
            <a:endParaRPr lang="en-US" sz="1100"/>
          </a:p>
          <a:p>
            <a:pPr algn="ctr"/>
            <a:endParaRPr lang="en-US" sz="11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5C62076-35DD-D2E7-14C4-F859F5C5E8B4}"/>
              </a:ext>
            </a:extLst>
          </p:cNvPr>
          <p:cNvCxnSpPr>
            <a:cxnSpLocks/>
          </p:cNvCxnSpPr>
          <p:nvPr/>
        </p:nvCxnSpPr>
        <p:spPr>
          <a:xfrm>
            <a:off x="4122930" y="6012078"/>
            <a:ext cx="1722051" cy="1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559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7">
            <a:extLst>
              <a:ext uri="{FF2B5EF4-FFF2-40B4-BE49-F238E27FC236}">
                <a16:creationId xmlns:a16="http://schemas.microsoft.com/office/drawing/2014/main" id="{C4B0D7BE-7BF2-8FF8-30C1-F83887C6A4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0938" y="1595721"/>
            <a:ext cx="68405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355D52-8A81-CEF9-BD01-246E57ED6E10}"/>
              </a:ext>
            </a:extLst>
          </p:cNvPr>
          <p:cNvSpPr txBox="1"/>
          <p:nvPr/>
        </p:nvSpPr>
        <p:spPr>
          <a:xfrm>
            <a:off x="8318221" y="6309158"/>
            <a:ext cx="483384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1600" b="1" i="0" u="none" strike="noStrike" baseline="0">
                <a:solidFill>
                  <a:srgbClr val="FFFFFF"/>
                </a:solidFill>
                <a:latin typeface="Arial"/>
              </a:rPr>
              <a:t>2</a:t>
            </a:r>
            <a:r>
              <a:rPr sz="16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/>
          </a:p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8EF3FF-1FC2-9191-9E02-CD278F813CC4}"/>
              </a:ext>
            </a:extLst>
          </p:cNvPr>
          <p:cNvSpPr txBox="1"/>
          <p:nvPr/>
        </p:nvSpPr>
        <p:spPr>
          <a:xfrm>
            <a:off x="1369586" y="584087"/>
            <a:ext cx="680764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 dirty="0">
                <a:solidFill>
                  <a:srgbClr val="0073AB"/>
                </a:solidFill>
                <a:latin typeface="Arial"/>
                <a:cs typeface="Arial"/>
              </a:rPr>
              <a:t>PERCORRENZE CHILOMETRICHE TOTALI PERIODO 2013 - 2025</a:t>
            </a:r>
            <a:endParaRPr lang="en-US" dirty="0">
              <a:cs typeface="Arial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4D57AE0-C1D8-1391-956C-2DE41918DD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9524250"/>
              </p:ext>
            </p:extLst>
          </p:nvPr>
        </p:nvGraphicFramePr>
        <p:xfrm>
          <a:off x="1488036" y="1718092"/>
          <a:ext cx="6160617" cy="3986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11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>
            <a:extLst>
              <a:ext uri="{FF2B5EF4-FFF2-40B4-BE49-F238E27FC236}">
                <a16:creationId xmlns:a16="http://schemas.microsoft.com/office/drawing/2014/main" id="{0611E395-7B09-875B-3A86-3C2271347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692696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 b="1">
                <a:solidFill>
                  <a:srgbClr val="0073AB"/>
                </a:solidFill>
                <a:latin typeface="Arial"/>
                <a:cs typeface="Arial"/>
              </a:rPr>
              <a:t>PASSEGGERI TRASPORTATI</a:t>
            </a:r>
            <a:endParaRPr lang="it-IT" altLang="it-IT" sz="2800" b="1" dirty="0">
              <a:solidFill>
                <a:srgbClr val="0073AB"/>
              </a:solidFill>
              <a:cs typeface="Arial"/>
            </a:endParaRPr>
          </a:p>
        </p:txBody>
      </p:sp>
      <p:sp>
        <p:nvSpPr>
          <p:cNvPr id="5" name="Line 7">
            <a:extLst>
              <a:ext uri="{FF2B5EF4-FFF2-40B4-BE49-F238E27FC236}">
                <a16:creationId xmlns:a16="http://schemas.microsoft.com/office/drawing/2014/main" id="{7E13C2D1-13E6-18E7-7FE4-D0377587927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0938" y="1365277"/>
            <a:ext cx="68405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62D6331-6642-F203-334A-658E3CED3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087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cs typeface="Arial"/>
              </a:rPr>
              <a:t>3</a:t>
            </a:r>
            <a:endParaRPr lang="it-IT" altLang="it-IT" sz="1600" b="1" dirty="0">
              <a:solidFill>
                <a:schemeClr val="bg1"/>
              </a:solidFill>
              <a:cs typeface="Arial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D71A936-B17A-FA3F-E992-96A139B6B9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0650893"/>
              </p:ext>
            </p:extLst>
          </p:nvPr>
        </p:nvGraphicFramePr>
        <p:xfrm>
          <a:off x="1538511" y="1637527"/>
          <a:ext cx="6070999" cy="393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1446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5">
            <a:extLst>
              <a:ext uri="{FF2B5EF4-FFF2-40B4-BE49-F238E27FC236}">
                <a16:creationId xmlns:a16="http://schemas.microsoft.com/office/drawing/2014/main" id="{2FD933C6-F2B8-8C2F-C9FD-9BD82064B16F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1412776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34291F2B-25B4-3E60-FBE6-F18C95DAD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557338"/>
            <a:ext cx="73437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t-IT" altLang="it-IT" sz="1400"/>
          </a:p>
        </p:txBody>
      </p:sp>
      <p:sp>
        <p:nvSpPr>
          <p:cNvPr id="26631" name="CasellaDiTesto 6">
            <a:extLst>
              <a:ext uri="{FF2B5EF4-FFF2-40B4-BE49-F238E27FC236}">
                <a16:creationId xmlns:a16="http://schemas.microsoft.com/office/drawing/2014/main" id="{05B31CCB-E846-5CFC-D708-013821A4E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087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latin typeface="Arial"/>
                <a:cs typeface="Arial"/>
              </a:rPr>
              <a:t>4</a:t>
            </a:r>
            <a:endParaRPr lang="it-IT" altLang="it-IT" sz="1600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42CB36-D9DD-910C-F6D1-F1D872EEBA55}"/>
              </a:ext>
            </a:extLst>
          </p:cNvPr>
          <p:cNvSpPr txBox="1"/>
          <p:nvPr/>
        </p:nvSpPr>
        <p:spPr>
          <a:xfrm>
            <a:off x="2599035" y="5507259"/>
            <a:ext cx="207452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 err="1">
                <a:latin typeface="Arial"/>
                <a:cs typeface="Arial"/>
              </a:rPr>
              <a:t>Regolarità</a:t>
            </a:r>
            <a:r>
              <a:rPr lang="en-US" sz="1200" b="1" dirty="0">
                <a:latin typeface="Arial"/>
                <a:cs typeface="Arial"/>
              </a:rPr>
              <a:t>   =  </a:t>
            </a:r>
            <a:endParaRPr lang="en-US" sz="1200" b="1" dirty="0">
              <a:cs typeface="Arial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FC1473B-6F52-BF32-B2DA-BA0CD91C74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042888"/>
              </p:ext>
            </p:extLst>
          </p:nvPr>
        </p:nvGraphicFramePr>
        <p:xfrm>
          <a:off x="1611277" y="1843039"/>
          <a:ext cx="5468273" cy="3452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47B9479-B05C-0150-A9C9-6E20EFFA6282}"/>
              </a:ext>
            </a:extLst>
          </p:cNvPr>
          <p:cNvSpPr txBox="1"/>
          <p:nvPr/>
        </p:nvSpPr>
        <p:spPr>
          <a:xfrm>
            <a:off x="7319902" y="2354787"/>
            <a:ext cx="104733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>
                <a:latin typeface="Arial"/>
                <a:cs typeface="Arial"/>
              </a:rPr>
              <a:t>Margine di </a:t>
            </a:r>
            <a:r>
              <a:rPr lang="en-US" sz="900" dirty="0" err="1">
                <a:latin typeface="Arial"/>
                <a:cs typeface="Arial"/>
              </a:rPr>
              <a:t>tolleranza</a:t>
            </a:r>
            <a:r>
              <a:rPr lang="en-US" sz="900" dirty="0">
                <a:latin typeface="Arial"/>
                <a:cs typeface="Arial"/>
              </a:rPr>
              <a:t> – 99%</a:t>
            </a:r>
            <a:endParaRPr lang="en-US" sz="900">
              <a:cs typeface="Arial"/>
            </a:endParaRPr>
          </a:p>
        </p:txBody>
      </p:sp>
      <p:pic>
        <p:nvPicPr>
          <p:cNvPr id="16" name="Graphic 15" descr="Freccia a destra con riempimento a tinta unita">
            <a:extLst>
              <a:ext uri="{FF2B5EF4-FFF2-40B4-BE49-F238E27FC236}">
                <a16:creationId xmlns:a16="http://schemas.microsoft.com/office/drawing/2014/main" id="{8B4B72CB-C76C-BB43-0B40-06B94891E1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438" y="2302315"/>
            <a:ext cx="444297" cy="564128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C72FC911-3AA5-6BED-7ADB-4FB6E3494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692696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 b="1" dirty="0">
                <a:solidFill>
                  <a:srgbClr val="0073AB"/>
                </a:solidFill>
              </a:rPr>
              <a:t>REGOLARITA’ DEL SERVIZIO</a:t>
            </a:r>
            <a:endParaRPr lang="it-IT" altLang="it-IT" sz="2800" dirty="0">
              <a:solidFill>
                <a:srgbClr val="0073AB"/>
              </a:solidFill>
            </a:endParaRPr>
          </a:p>
        </p:txBody>
      </p:sp>
      <p:pic>
        <p:nvPicPr>
          <p:cNvPr id="2" name="Graphic 1" descr="Freccia a destra con riempimento a tinta unita">
            <a:extLst>
              <a:ext uri="{FF2B5EF4-FFF2-40B4-BE49-F238E27FC236}">
                <a16:creationId xmlns:a16="http://schemas.microsoft.com/office/drawing/2014/main" id="{F2A8209D-0123-D34B-BC93-C57BEF5CEE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437" y="2863743"/>
            <a:ext cx="444297" cy="5641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EAC5C7-1B25-697C-88F4-16BA13AB740F}"/>
              </a:ext>
            </a:extLst>
          </p:cNvPr>
          <p:cNvSpPr txBox="1"/>
          <p:nvPr/>
        </p:nvSpPr>
        <p:spPr>
          <a:xfrm>
            <a:off x="7318886" y="2829849"/>
            <a:ext cx="1045875" cy="10618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900" dirty="0">
              <a:solidFill>
                <a:srgbClr val="000000"/>
              </a:solidFill>
              <a:latin typeface="Arial"/>
              <a:ea typeface="Segoe UI"/>
              <a:cs typeface="Segoe UI"/>
            </a:endParaRPr>
          </a:p>
          <a:p>
            <a:pPr algn="ctr"/>
            <a:r>
              <a:rPr lang="en-US" sz="900" b="0" i="0" u="none" strike="noStrike" baseline="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Margine </a:t>
            </a:r>
            <a:r>
              <a:rPr lang="en-US" sz="90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di </a:t>
            </a:r>
            <a:r>
              <a:rPr lang="en-US" sz="900" dirty="0" err="1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tolleranza</a:t>
            </a:r>
            <a:r>
              <a:rPr lang="en-US" sz="900" b="0" i="0" u="none" strike="noStrike" baseline="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 – </a:t>
            </a:r>
            <a:r>
              <a:rPr lang="en-US" sz="90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98</a:t>
            </a:r>
            <a:r>
              <a:rPr lang="en-US" sz="900" b="0" i="0" u="none" strike="noStrike" baseline="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%</a:t>
            </a:r>
            <a:r>
              <a:rPr lang="en-US" sz="90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per un </a:t>
            </a:r>
            <a:r>
              <a:rPr lang="en-US" sz="900" dirty="0" err="1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massimo</a:t>
            </a:r>
            <a:r>
              <a:rPr lang="en-US" sz="900" dirty="0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 di due </a:t>
            </a:r>
            <a:r>
              <a:rPr lang="en-US" sz="900" dirty="0" err="1">
                <a:solidFill>
                  <a:srgbClr val="000000"/>
                </a:solidFill>
                <a:latin typeface="Arial"/>
                <a:ea typeface="Segoe UI"/>
                <a:cs typeface="Segoe UI"/>
              </a:rPr>
              <a:t>mesi</a:t>
            </a:r>
            <a:endParaRPr lang="en-US" dirty="0">
              <a:cs typeface="Arial"/>
            </a:endParaRPr>
          </a:p>
          <a:p>
            <a:endParaRPr lang="en-US"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738F47-9DBC-FBA5-BCB5-1C9E8D772C52}"/>
              </a:ext>
            </a:extLst>
          </p:cNvPr>
          <p:cNvSpPr txBox="1"/>
          <p:nvPr/>
        </p:nvSpPr>
        <p:spPr>
          <a:xfrm>
            <a:off x="3867067" y="5332606"/>
            <a:ext cx="2547829" cy="6121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 err="1">
                <a:latin typeface="Arial"/>
                <a:cs typeface="Arial"/>
              </a:rPr>
              <a:t>Distanziamenti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regolari</a:t>
            </a:r>
            <a:endParaRPr lang="en-US" sz="1200" b="1" dirty="0">
              <a:latin typeface="Arial"/>
              <a:cs typeface="Arial"/>
            </a:endParaRPr>
          </a:p>
          <a:p>
            <a:pPr algn="ctr">
              <a:lnSpc>
                <a:spcPct val="150000"/>
              </a:lnSpc>
            </a:pPr>
            <a:r>
              <a:rPr lang="en-US" sz="1200" b="1" dirty="0" err="1">
                <a:latin typeface="Arial"/>
                <a:cs typeface="Arial"/>
              </a:rPr>
              <a:t>Distanziamenti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controllati</a:t>
            </a:r>
            <a:endParaRPr lang="en-US" sz="1200" b="1">
              <a:cs typeface="Arial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29DBADE-A530-A8DC-0BC1-02C14F9A066A}"/>
              </a:ext>
            </a:extLst>
          </p:cNvPr>
          <p:cNvCxnSpPr/>
          <p:nvPr/>
        </p:nvCxnSpPr>
        <p:spPr>
          <a:xfrm flipV="1">
            <a:off x="4199393" y="5639471"/>
            <a:ext cx="1883180" cy="1007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1ECCE-937A-4409-95EF-979D66B4F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5">
            <a:extLst>
              <a:ext uri="{FF2B5EF4-FFF2-40B4-BE49-F238E27FC236}">
                <a16:creationId xmlns:a16="http://schemas.microsoft.com/office/drawing/2014/main" id="{93879765-1F7F-E6E0-A195-7327D81B1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1510155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BCBFE95C-E47E-1C31-C455-1909A0FAD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557338"/>
            <a:ext cx="73437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t-IT" altLang="it-IT" sz="1400"/>
          </a:p>
        </p:txBody>
      </p:sp>
      <p:sp>
        <p:nvSpPr>
          <p:cNvPr id="26631" name="CasellaDiTesto 6">
            <a:extLst>
              <a:ext uri="{FF2B5EF4-FFF2-40B4-BE49-F238E27FC236}">
                <a16:creationId xmlns:a16="http://schemas.microsoft.com/office/drawing/2014/main" id="{A1F23E40-BE88-B1CA-606C-0AF1CE0B2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087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cs typeface="Arial"/>
              </a:rPr>
              <a:t>5</a:t>
            </a:r>
            <a:endParaRPr lang="it-IT" altLang="it-IT" sz="1600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58152A-5D09-1E0D-D5EA-A614A1B7AD68}"/>
              </a:ext>
            </a:extLst>
          </p:cNvPr>
          <p:cNvSpPr txBox="1"/>
          <p:nvPr/>
        </p:nvSpPr>
        <p:spPr>
          <a:xfrm>
            <a:off x="2065911" y="847631"/>
            <a:ext cx="579446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>
                <a:solidFill>
                  <a:srgbClr val="0073AB"/>
                </a:solidFill>
                <a:latin typeface="Arial"/>
                <a:cs typeface="Arial"/>
              </a:rPr>
              <a:t>AFFIDABILITA’ DEL SERVIZIO</a:t>
            </a:r>
            <a:endParaRPr lang="en-US">
              <a:cs typeface="Arial" panose="020B0604020202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F4E1E74-3A57-D208-BD75-CC9CA4EC04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4161479"/>
              </p:ext>
            </p:extLst>
          </p:nvPr>
        </p:nvGraphicFramePr>
        <p:xfrm>
          <a:off x="1327355" y="1845597"/>
          <a:ext cx="5484557" cy="3450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36A2A5D-ABE9-F599-5403-BE5C23F2D382}"/>
              </a:ext>
            </a:extLst>
          </p:cNvPr>
          <p:cNvSpPr txBox="1"/>
          <p:nvPr/>
        </p:nvSpPr>
        <p:spPr>
          <a:xfrm>
            <a:off x="2844913" y="5410205"/>
            <a:ext cx="1994403" cy="46166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Affidabilità</a:t>
            </a:r>
            <a:r>
              <a:rPr sz="12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r>
              <a:rPr lang="en-US" sz="12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=</a:t>
            </a:r>
            <a:endParaRPr lang="en-US" sz="1200" b="1">
              <a:cs typeface="Arial" panose="020B0604020202020204" pitchFamily="34" charset="0"/>
            </a:endParaRPr>
          </a:p>
          <a:p>
            <a:pPr algn="ctr"/>
            <a:endParaRPr lang="en-US" sz="1200" b="1" dirty="0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9FBF54-144F-B901-0759-4836FF3B0CE1}"/>
              </a:ext>
            </a:extLst>
          </p:cNvPr>
          <p:cNvSpPr txBox="1"/>
          <p:nvPr/>
        </p:nvSpPr>
        <p:spPr>
          <a:xfrm>
            <a:off x="7120361" y="2379193"/>
            <a:ext cx="1158105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Margine di </a:t>
            </a:r>
            <a:r>
              <a:rPr lang="en-US" sz="1000" dirty="0" err="1">
                <a:latin typeface="Arial"/>
                <a:cs typeface="Arial"/>
              </a:rPr>
              <a:t>tolleranza</a:t>
            </a:r>
            <a:r>
              <a:rPr lang="en-US" sz="1000" dirty="0">
                <a:latin typeface="Arial"/>
                <a:cs typeface="Arial"/>
              </a:rPr>
              <a:t> - 99%</a:t>
            </a:r>
            <a:endParaRPr lang="en-US" sz="1000">
              <a:cs typeface="Arial"/>
            </a:endParaRPr>
          </a:p>
        </p:txBody>
      </p:sp>
      <p:pic>
        <p:nvPicPr>
          <p:cNvPr id="8" name="Graphic 7" descr="Freccia a destra con riempimento a tinta unita">
            <a:extLst>
              <a:ext uri="{FF2B5EF4-FFF2-40B4-BE49-F238E27FC236}">
                <a16:creationId xmlns:a16="http://schemas.microsoft.com/office/drawing/2014/main" id="{CD664A24-95BE-22E3-5DE5-3F46A8EECB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6535" y="2299796"/>
            <a:ext cx="444297" cy="5641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4E43F3-6BD3-40D0-1A2B-E2112E9B73F9}"/>
              </a:ext>
            </a:extLst>
          </p:cNvPr>
          <p:cNvSpPr txBox="1"/>
          <p:nvPr/>
        </p:nvSpPr>
        <p:spPr>
          <a:xfrm>
            <a:off x="4316869" y="5257384"/>
            <a:ext cx="1520642" cy="61215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latin typeface="Arial"/>
                <a:cs typeface="Arial"/>
              </a:rPr>
              <a:t>Corse </a:t>
            </a:r>
            <a:r>
              <a:rPr lang="en-US" sz="1200" b="1" dirty="0" err="1">
                <a:latin typeface="Arial"/>
                <a:cs typeface="Arial"/>
              </a:rPr>
              <a:t>effettuate</a:t>
            </a:r>
            <a:r>
              <a:rPr lang="en-US" sz="1200" b="1" dirty="0">
                <a:latin typeface="Arial"/>
                <a:cs typeface="Arial"/>
              </a:rPr>
              <a:t>  </a:t>
            </a:r>
            <a:endParaRPr lang="en-US" sz="1200" b="1">
              <a:cs typeface="Arial"/>
            </a:endParaRPr>
          </a:p>
          <a:p>
            <a:pPr algn="ctr">
              <a:lnSpc>
                <a:spcPct val="150000"/>
              </a:lnSpc>
            </a:pPr>
            <a:r>
              <a:rPr lang="en-US" sz="1200" b="1" dirty="0">
                <a:latin typeface="Arial"/>
                <a:cs typeface="Arial"/>
              </a:rPr>
              <a:t>Corse da </a:t>
            </a:r>
            <a:r>
              <a:rPr lang="en-US" sz="1200" b="1" dirty="0" err="1">
                <a:latin typeface="Arial"/>
                <a:cs typeface="Arial"/>
              </a:rPr>
              <a:t>PdE</a:t>
            </a:r>
            <a:endParaRPr lang="en-US" sz="1200" b="1"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974206-3AD2-4731-D694-FE530BD133E2}"/>
              </a:ext>
            </a:extLst>
          </p:cNvPr>
          <p:cNvSpPr txBox="1"/>
          <p:nvPr/>
        </p:nvSpPr>
        <p:spPr>
          <a:xfrm>
            <a:off x="5474808" y="5390268"/>
            <a:ext cx="109768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>
                <a:latin typeface="Arial"/>
                <a:cs typeface="Arial"/>
              </a:rPr>
              <a:t>•</a:t>
            </a:r>
            <a:r>
              <a:rPr lang="en-US" sz="1400" b="1">
                <a:latin typeface="Arial"/>
                <a:cs typeface="Arial"/>
              </a:rPr>
              <a:t> 100</a:t>
            </a:r>
            <a:endParaRPr lang="en-US" sz="1400" b="1">
              <a:cs typeface="Arial" panose="020B060402020202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401B052-6385-9609-A880-608EF1FDAE2D}"/>
              </a:ext>
            </a:extLst>
          </p:cNvPr>
          <p:cNvCxnSpPr/>
          <p:nvPr/>
        </p:nvCxnSpPr>
        <p:spPr>
          <a:xfrm flipV="1">
            <a:off x="4427481" y="5561466"/>
            <a:ext cx="1299092" cy="1007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781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111BF-52FE-73AF-B95E-8F6AD9F15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5">
            <a:extLst>
              <a:ext uri="{FF2B5EF4-FFF2-40B4-BE49-F238E27FC236}">
                <a16:creationId xmlns:a16="http://schemas.microsoft.com/office/drawing/2014/main" id="{9039ACE6-77D8-1DF3-597E-CD61F91C4BE8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1470486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302F1CCB-D1F9-D0E9-D910-BD34941B5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557338"/>
            <a:ext cx="73437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t-IT" altLang="it-IT" sz="1400"/>
          </a:p>
        </p:txBody>
      </p:sp>
      <p:sp>
        <p:nvSpPr>
          <p:cNvPr id="26631" name="CasellaDiTesto 6">
            <a:extLst>
              <a:ext uri="{FF2B5EF4-FFF2-40B4-BE49-F238E27FC236}">
                <a16:creationId xmlns:a16="http://schemas.microsoft.com/office/drawing/2014/main" id="{7EE75A47-9F95-217C-008D-52DCC890F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087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lang="it-IT" altLang="it-IT" sz="1600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D91BC3-47C7-2E08-ADAA-1B438837F80C}"/>
              </a:ext>
            </a:extLst>
          </p:cNvPr>
          <p:cNvSpPr txBox="1"/>
          <p:nvPr/>
        </p:nvSpPr>
        <p:spPr>
          <a:xfrm>
            <a:off x="2433402" y="763104"/>
            <a:ext cx="473292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>
                <a:solidFill>
                  <a:srgbClr val="0073AB"/>
                </a:solidFill>
                <a:latin typeface="Arial"/>
                <a:cs typeface="Arial"/>
              </a:rPr>
              <a:t>EFFICACIA DEL SERVIZIO</a:t>
            </a:r>
          </a:p>
          <a:p>
            <a:pPr algn="ctr"/>
            <a:endParaRPr lang="it-IT" sz="2800" b="1" dirty="0">
              <a:solidFill>
                <a:srgbClr val="0073AB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D0E793F-CA70-35CA-A037-647519347D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4261363"/>
              </p:ext>
            </p:extLst>
          </p:nvPr>
        </p:nvGraphicFramePr>
        <p:xfrm>
          <a:off x="1077624" y="1840318"/>
          <a:ext cx="5619330" cy="3512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F12A6EC-0074-8EEB-A6FB-C4E5D029C16F}"/>
              </a:ext>
            </a:extLst>
          </p:cNvPr>
          <p:cNvSpPr txBox="1"/>
          <p:nvPr/>
        </p:nvSpPr>
        <p:spPr>
          <a:xfrm>
            <a:off x="2202391" y="5529946"/>
            <a:ext cx="3533194" cy="3351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 err="1">
                <a:latin typeface="Arial"/>
                <a:cs typeface="Arial"/>
              </a:rPr>
              <a:t>Efficacia</a:t>
            </a:r>
            <a:r>
              <a:rPr lang="en-US" sz="1200" b="1" dirty="0">
                <a:latin typeface="Arial"/>
                <a:cs typeface="Arial"/>
              </a:rPr>
              <a:t> =                </a:t>
            </a:r>
            <a:endParaRPr lang="en-US" sz="1200" b="1" dirty="0">
              <a:highlight>
                <a:srgbClr val="FFFFFF"/>
              </a:highlight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0533BC-3A8F-79FB-8D00-464EA4DA3B89}"/>
              </a:ext>
            </a:extLst>
          </p:cNvPr>
          <p:cNvSpPr txBox="1"/>
          <p:nvPr/>
        </p:nvSpPr>
        <p:spPr>
          <a:xfrm>
            <a:off x="6102714" y="2055232"/>
            <a:ext cx="2296070" cy="574139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000" b="1" dirty="0" err="1">
                <a:latin typeface="Arial"/>
                <a:cs typeface="Arial"/>
              </a:rPr>
              <a:t>Totale</a:t>
            </a:r>
            <a:r>
              <a:rPr lang="en-US" sz="1000" b="1" dirty="0">
                <a:latin typeface="Arial"/>
                <a:cs typeface="Arial"/>
              </a:rPr>
              <a:t> </a:t>
            </a:r>
            <a:r>
              <a:rPr lang="en-US" sz="1000" b="1" dirty="0" err="1">
                <a:latin typeface="Arial"/>
                <a:cs typeface="Arial"/>
              </a:rPr>
              <a:t>salti</a:t>
            </a:r>
            <a:r>
              <a:rPr lang="en-US" sz="1000" b="1" dirty="0">
                <a:latin typeface="Arial"/>
                <a:cs typeface="Arial"/>
              </a:rPr>
              <a:t> di fermata = 52</a:t>
            </a:r>
            <a:endParaRPr lang="en-US" b="1">
              <a:cs typeface="Arial"/>
            </a:endParaRPr>
          </a:p>
          <a:p>
            <a:pPr algn="ctr"/>
            <a:endParaRPr lang="en-US" sz="1000" dirty="0">
              <a:latin typeface="Arial"/>
              <a:cs typeface="Arial"/>
            </a:endParaRPr>
          </a:p>
          <a:p>
            <a:pPr algn="ctr"/>
            <a:r>
              <a:rPr lang="en-US" sz="1000" b="1" dirty="0">
                <a:latin typeface="Arial"/>
                <a:cs typeface="Arial"/>
              </a:rPr>
              <a:t>Margine di </a:t>
            </a:r>
            <a:r>
              <a:rPr lang="en-US" sz="1000" b="1" dirty="0" err="1">
                <a:latin typeface="Arial"/>
                <a:cs typeface="Arial"/>
              </a:rPr>
              <a:t>tolleranza</a:t>
            </a:r>
            <a:r>
              <a:rPr lang="en-US" sz="1000" b="1" dirty="0">
                <a:latin typeface="Arial"/>
                <a:cs typeface="Arial"/>
              </a:rPr>
              <a:t> ≤ 100</a:t>
            </a:r>
            <a:endParaRPr lang="en-US" sz="1000" b="1">
              <a:cs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FF0C2469-3789-801A-26AB-16A189442FDB}"/>
                  </a:ext>
                </a:extLst>
              </p14:cNvPr>
              <p14:cNvContentPartPr/>
              <p14:nvPr/>
            </p14:nvContentPartPr>
            <p14:xfrm>
              <a:off x="6032220" y="2302860"/>
              <a:ext cx="2031225" cy="1007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FF0C2469-3789-801A-26AB-16A189442FD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14222" y="1799360"/>
                <a:ext cx="2066861" cy="100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ADCAF9E7-F2EE-FA47-3FD5-7782A22AD022}"/>
                  </a:ext>
                </a:extLst>
              </p14:cNvPr>
              <p14:cNvContentPartPr/>
              <p14:nvPr/>
            </p14:nvContentPartPr>
            <p14:xfrm>
              <a:off x="6042290" y="2615045"/>
              <a:ext cx="2033561" cy="1007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ADCAF9E7-F2EE-FA47-3FD5-7782A22AD02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24294" y="2111545"/>
                <a:ext cx="2069193" cy="100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FD362602-529D-C745-4F7F-DF74C0ABB463}"/>
                  </a:ext>
                </a:extLst>
              </p14:cNvPr>
              <p14:cNvContentPartPr/>
              <p14:nvPr/>
            </p14:nvContentPartPr>
            <p14:xfrm>
              <a:off x="8046316" y="2615045"/>
              <a:ext cx="47491" cy="1007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FD362602-529D-C745-4F7F-DF74C0ABB46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28462" y="2111545"/>
                <a:ext cx="82841" cy="100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1633ACCD-9D56-D94A-8141-F1C0BBF4FFF3}"/>
                  </a:ext>
                </a:extLst>
              </p14:cNvPr>
              <p14:cNvContentPartPr/>
              <p14:nvPr/>
            </p14:nvContentPartPr>
            <p14:xfrm>
              <a:off x="8012373" y="2302860"/>
              <a:ext cx="64155" cy="1007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1633ACCD-9D56-D94A-8141-F1C0BBF4FFF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994453" y="1799360"/>
                <a:ext cx="99637" cy="100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A9308A4C-70F2-F68E-73E7-DE3AAFF6A88E}"/>
                  </a:ext>
                </a:extLst>
              </p14:cNvPr>
              <p14:cNvContentPartPr/>
              <p14:nvPr/>
            </p14:nvContentPartPr>
            <p14:xfrm>
              <a:off x="8066458" y="2302860"/>
              <a:ext cx="20300" cy="1007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A9308A4C-70F2-F68E-73E7-DE3AAFF6A88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048958" y="1799360"/>
                <a:ext cx="54950" cy="100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B2220F69-D3F7-534A-6F1D-57355A23707E}"/>
                  </a:ext>
                </a:extLst>
              </p14:cNvPr>
              <p14:cNvContentPartPr/>
              <p14:nvPr/>
            </p14:nvContentPartPr>
            <p14:xfrm>
              <a:off x="8096670" y="2302860"/>
              <a:ext cx="10070" cy="1007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B2220F69-D3F7-534A-6F1D-57355A23707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593170" y="1799360"/>
                <a:ext cx="1007000" cy="1007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59FA00E-1293-1F13-561B-BA616C3BB20A}"/>
              </a:ext>
            </a:extLst>
          </p:cNvPr>
          <p:cNvSpPr txBox="1"/>
          <p:nvPr/>
        </p:nvSpPr>
        <p:spPr>
          <a:xfrm>
            <a:off x="3885258" y="5364481"/>
            <a:ext cx="2572478" cy="61215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 err="1">
                <a:latin typeface="Arial"/>
                <a:cs typeface="Arial"/>
              </a:rPr>
              <a:t>Numero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salti</a:t>
            </a:r>
            <a:r>
              <a:rPr lang="en-US" sz="1200" b="1" dirty="0">
                <a:latin typeface="Arial"/>
                <a:cs typeface="Arial"/>
              </a:rPr>
              <a:t> di fermata </a:t>
            </a:r>
            <a:endParaRPr lang="en-US" b="1"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200" b="1">
                <a:latin typeface="Arial"/>
                <a:cs typeface="Arial"/>
              </a:rPr>
              <a:t> anno</a:t>
            </a:r>
            <a:endParaRPr lang="en-US" b="1">
              <a:cs typeface="Arial" panose="020B0604020202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12232AC-5292-76E6-CD6E-35C99BAB8470}"/>
              </a:ext>
            </a:extLst>
          </p:cNvPr>
          <p:cNvCxnSpPr/>
          <p:nvPr/>
        </p:nvCxnSpPr>
        <p:spPr>
          <a:xfrm>
            <a:off x="4098322" y="5717476"/>
            <a:ext cx="2004026" cy="1007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783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3B1F2-3E6D-6F56-74A4-02D7D4B5C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5">
            <a:extLst>
              <a:ext uri="{FF2B5EF4-FFF2-40B4-BE49-F238E27FC236}">
                <a16:creationId xmlns:a16="http://schemas.microsoft.com/office/drawing/2014/main" id="{8B8F1106-40E8-E950-D439-30C7FABD001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1433615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5BEB8388-07E5-C6E8-9208-7EF81CA91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557338"/>
            <a:ext cx="73437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t-IT" altLang="it-IT" sz="1400"/>
          </a:p>
        </p:txBody>
      </p:sp>
      <p:sp>
        <p:nvSpPr>
          <p:cNvPr id="26631" name="CasellaDiTesto 6">
            <a:extLst>
              <a:ext uri="{FF2B5EF4-FFF2-40B4-BE49-F238E27FC236}">
                <a16:creationId xmlns:a16="http://schemas.microsoft.com/office/drawing/2014/main" id="{43A50D27-F32C-D9DE-B4F9-F0B3A5887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087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cs typeface="Arial"/>
              </a:rPr>
              <a:t>7</a:t>
            </a:r>
            <a:endParaRPr lang="it-IT" altLang="it-IT" sz="1600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62E88D-D6E1-A0FF-B29A-FA6F3DDA75DC}"/>
              </a:ext>
            </a:extLst>
          </p:cNvPr>
          <p:cNvSpPr txBox="1"/>
          <p:nvPr/>
        </p:nvSpPr>
        <p:spPr>
          <a:xfrm>
            <a:off x="2736410" y="759373"/>
            <a:ext cx="411651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 dirty="0">
                <a:solidFill>
                  <a:srgbClr val="0073AB"/>
                </a:solidFill>
                <a:latin typeface="Arial"/>
                <a:cs typeface="Arial"/>
              </a:rPr>
              <a:t> </a:t>
            </a:r>
            <a:r>
              <a:rPr lang="it-IT" sz="2800" b="1">
                <a:solidFill>
                  <a:srgbClr val="0073AB"/>
                </a:solidFill>
                <a:latin typeface="Arial"/>
                <a:cs typeface="Arial"/>
              </a:rPr>
              <a:t>RETE DI VENDITA</a:t>
            </a:r>
            <a:endParaRPr lang="en-US"/>
          </a:p>
        </p:txBody>
      </p:sp>
      <p:graphicFrame>
        <p:nvGraphicFramePr>
          <p:cNvPr id="4" name="Grafico 2">
            <a:extLst>
              <a:ext uri="{FF2B5EF4-FFF2-40B4-BE49-F238E27FC236}">
                <a16:creationId xmlns:a16="http://schemas.microsoft.com/office/drawing/2014/main" id="{080A5B0C-3C27-26DF-5D8B-3190C384F7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9217661"/>
              </p:ext>
            </p:extLst>
          </p:nvPr>
        </p:nvGraphicFramePr>
        <p:xfrm>
          <a:off x="1129219" y="1283533"/>
          <a:ext cx="6398108" cy="3628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AD0C7E6-91AF-3E86-6328-42D9E4777BCB}"/>
              </a:ext>
            </a:extLst>
          </p:cNvPr>
          <p:cNvSpPr txBox="1"/>
          <p:nvPr/>
        </p:nvSpPr>
        <p:spPr>
          <a:xfrm>
            <a:off x="6695694" y="1557839"/>
            <a:ext cx="1117823" cy="7848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b="1" dirty="0">
                <a:latin typeface="Arial"/>
                <a:cs typeface="Arial"/>
              </a:rPr>
              <a:t>100% - </a:t>
            </a:r>
            <a:r>
              <a:rPr lang="en-US" sz="900" b="1" dirty="0" err="1">
                <a:latin typeface="Arial"/>
                <a:cs typeface="Arial"/>
              </a:rPr>
              <a:t>condizioni</a:t>
            </a:r>
            <a:r>
              <a:rPr lang="en-US" sz="900" b="1" dirty="0">
                <a:latin typeface="Arial"/>
                <a:cs typeface="Arial"/>
              </a:rPr>
              <a:t> </a:t>
            </a:r>
            <a:r>
              <a:rPr lang="en-US" sz="900" b="1" dirty="0" err="1">
                <a:latin typeface="Arial"/>
                <a:cs typeface="Arial"/>
              </a:rPr>
              <a:t>minime</a:t>
            </a:r>
            <a:r>
              <a:rPr lang="en-US" sz="900" b="1" dirty="0">
                <a:latin typeface="Arial"/>
                <a:cs typeface="Arial"/>
              </a:rPr>
              <a:t> di </a:t>
            </a:r>
            <a:r>
              <a:rPr lang="en-US" sz="900" b="1" dirty="0" err="1">
                <a:latin typeface="Arial"/>
                <a:cs typeface="Arial"/>
              </a:rPr>
              <a:t>servizio</a:t>
            </a:r>
            <a:r>
              <a:rPr lang="en-US" sz="900" b="1" dirty="0">
                <a:latin typeface="Arial"/>
                <a:cs typeface="Arial"/>
              </a:rPr>
              <a:t> </a:t>
            </a:r>
            <a:r>
              <a:rPr lang="en-US" sz="900" b="1" dirty="0" err="1">
                <a:latin typeface="Arial"/>
                <a:cs typeface="Arial"/>
              </a:rPr>
              <a:t>previste</a:t>
            </a:r>
            <a:r>
              <a:rPr lang="en-US" sz="900" b="1" dirty="0">
                <a:latin typeface="Arial"/>
                <a:cs typeface="Arial"/>
              </a:rPr>
              <a:t> da </a:t>
            </a:r>
            <a:r>
              <a:rPr lang="en-US" sz="900" b="1" dirty="0" err="1">
                <a:latin typeface="Arial"/>
                <a:cs typeface="Arial"/>
              </a:rPr>
              <a:t>contratto</a:t>
            </a:r>
            <a:endParaRPr lang="en-US" sz="900" b="1">
              <a:cs typeface="Arial"/>
            </a:endParaRPr>
          </a:p>
        </p:txBody>
      </p:sp>
      <p:pic>
        <p:nvPicPr>
          <p:cNvPr id="18" name="Graphic 17" descr="Freccia a destra con riempimento a tinta unita">
            <a:extLst>
              <a:ext uri="{FF2B5EF4-FFF2-40B4-BE49-F238E27FC236}">
                <a16:creationId xmlns:a16="http://schemas.microsoft.com/office/drawing/2014/main" id="{2D04297B-880E-285B-BFD7-634F5F8687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46505" y="1441695"/>
            <a:ext cx="444297" cy="5641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1FBF61C-DFD1-22D4-9460-DD0C3FD402DB}"/>
                  </a:ext>
                </a:extLst>
              </p14:cNvPr>
              <p14:cNvContentPartPr/>
              <p14:nvPr/>
            </p14:nvContentPartPr>
            <p14:xfrm>
              <a:off x="3109502" y="1718443"/>
              <a:ext cx="2780357" cy="1007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1FBF61C-DFD1-22D4-9460-DD0C3FD402D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00863" y="1466693"/>
                <a:ext cx="2797995" cy="5035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FA03A16-9301-2CAA-24FB-F3E34DE91A94}"/>
              </a:ext>
            </a:extLst>
          </p:cNvPr>
          <p:cNvSpPr txBox="1"/>
          <p:nvPr/>
        </p:nvSpPr>
        <p:spPr>
          <a:xfrm>
            <a:off x="1570996" y="4207757"/>
            <a:ext cx="306097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Dotazione</a:t>
            </a:r>
            <a:r>
              <a:rPr lang="en-US" sz="1200" b="1" dirty="0">
                <a:latin typeface="Arial"/>
                <a:cs typeface="Arial"/>
              </a:rPr>
              <a:t> </a:t>
            </a:r>
            <a:r>
              <a:rPr lang="en-US" sz="1200" b="1" dirty="0" err="1">
                <a:latin typeface="Arial"/>
                <a:cs typeface="Arial"/>
              </a:rPr>
              <a:t>adeguata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canali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vendita</a:t>
            </a:r>
            <a:r>
              <a:rPr lang="en-US" sz="1200" b="1" dirty="0">
                <a:latin typeface="Arial"/>
                <a:cs typeface="Arial"/>
              </a:rPr>
              <a:t> =</a:t>
            </a:r>
            <a:endParaRPr lang="en-US" sz="1200" b="1" dirty="0" err="1"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9542A1-C0EF-37ED-8743-E121F6EE8289}"/>
              </a:ext>
            </a:extLst>
          </p:cNvPr>
          <p:cNvSpPr txBox="1"/>
          <p:nvPr/>
        </p:nvSpPr>
        <p:spPr>
          <a:xfrm>
            <a:off x="1567016" y="4728701"/>
            <a:ext cx="45720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Disponibilità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BTEL =</a:t>
            </a:r>
            <a:endParaRPr lang="en-US" sz="1200" b="1" dirty="0"/>
          </a:p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5BB91A-5BB1-74F2-2B73-18019B6C4C5F}"/>
              </a:ext>
            </a:extLst>
          </p:cNvPr>
          <p:cNvSpPr txBox="1"/>
          <p:nvPr/>
        </p:nvSpPr>
        <p:spPr>
          <a:xfrm>
            <a:off x="1567016" y="5217242"/>
            <a:ext cx="45720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Funzionamento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BSS =</a:t>
            </a:r>
            <a:endParaRPr lang="en-US" sz="1200" b="1" dirty="0"/>
          </a:p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DC700A-60FC-E757-C51E-6F93709A311D}"/>
              </a:ext>
            </a:extLst>
          </p:cNvPr>
          <p:cNvSpPr txBox="1"/>
          <p:nvPr/>
        </p:nvSpPr>
        <p:spPr>
          <a:xfrm>
            <a:off x="1567016" y="5834830"/>
            <a:ext cx="45720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Funzionamento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VAL =</a:t>
            </a:r>
            <a:r>
              <a:rPr lang="en-US" sz="1200" dirty="0">
                <a:solidFill>
                  <a:srgbClr val="000000"/>
                </a:solidFill>
                <a:latin typeface="Arial"/>
              </a:rPr>
              <a:t> </a:t>
            </a:r>
            <a:endParaRPr lang="en-US" sz="1200" dirty="0"/>
          </a:p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88C002-90F9-2D05-CA02-CDD4E72367D6}"/>
              </a:ext>
            </a:extLst>
          </p:cNvPr>
          <p:cNvSpPr txBox="1"/>
          <p:nvPr/>
        </p:nvSpPr>
        <p:spPr>
          <a:xfrm>
            <a:off x="4446200" y="4122401"/>
            <a:ext cx="319234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Presenza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di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almeno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un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canale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telematico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 e di due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canali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a terra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376ED5-31E1-6C2A-9435-BB3E1432785D}"/>
              </a:ext>
            </a:extLst>
          </p:cNvPr>
          <p:cNvSpPr txBox="1"/>
          <p:nvPr/>
        </p:nvSpPr>
        <p:spPr>
          <a:xfrm>
            <a:off x="3293981" y="5034957"/>
            <a:ext cx="3192343" cy="6121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Numero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guasti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alle BSS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risolti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entro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24h</a:t>
            </a:r>
            <a:endParaRPr lang="en-US" sz="1200" b="1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Numero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totale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di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guasti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alle BSS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DACFB4-965F-3331-B08F-95C5C9F95740}"/>
              </a:ext>
            </a:extLst>
          </p:cNvPr>
          <p:cNvSpPr txBox="1"/>
          <p:nvPr/>
        </p:nvSpPr>
        <p:spPr>
          <a:xfrm>
            <a:off x="3275545" y="5670981"/>
            <a:ext cx="4362998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Numero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guasti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alle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validatrici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risolti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entro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24h</a:t>
            </a:r>
            <a:endParaRPr lang="en-US" sz="1200" b="1" dirty="0">
              <a:latin typeface="Arial"/>
              <a:cs typeface="Arial"/>
            </a:endParaRPr>
          </a:p>
          <a:p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Numero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totale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guasti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alle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validatrici</a:t>
            </a:r>
            <a:endParaRPr lang="en-US" sz="1200" b="1" dirty="0">
              <a:highlight>
                <a:srgbClr val="FFFFFF"/>
              </a:highlight>
              <a:latin typeface="Arial"/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893CC3-B6CE-8080-B4E1-2583FE1286A1}"/>
              </a:ext>
            </a:extLst>
          </p:cNvPr>
          <p:cNvSpPr txBox="1"/>
          <p:nvPr/>
        </p:nvSpPr>
        <p:spPr>
          <a:xfrm>
            <a:off x="3275545" y="4592505"/>
            <a:ext cx="3819148" cy="5198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Numero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eventi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indisponibilità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dei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SBT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sottosoglia</a:t>
            </a:r>
            <a:endParaRPr lang="en-US" sz="1200" b="1" dirty="0">
              <a:highlight>
                <a:srgbClr val="FFFFFF"/>
              </a:highlight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Numero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eventi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indisponibilità</a:t>
            </a:r>
            <a:endParaRPr lang="en-US" sz="1200" b="1">
              <a:highlight>
                <a:srgbClr val="FFFFFF"/>
              </a:highlight>
              <a:latin typeface="Arial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A6DD5C-251E-9381-EF29-F398BFAE1103}"/>
              </a:ext>
            </a:extLst>
          </p:cNvPr>
          <p:cNvSpPr txBox="1"/>
          <p:nvPr/>
        </p:nvSpPr>
        <p:spPr>
          <a:xfrm>
            <a:off x="6977830" y="4719483"/>
            <a:ext cx="1106130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i="0" u="none" strike="noStrike" baseline="0">
                <a:solidFill>
                  <a:srgbClr val="000000"/>
                </a:solidFill>
                <a:latin typeface="Arial"/>
              </a:rPr>
              <a:t>•</a:t>
            </a:r>
            <a:r>
              <a:rPr lang="en-US" sz="1400" b="1" i="0" u="none" strike="noStrike" baseline="0">
                <a:solidFill>
                  <a:srgbClr val="000000"/>
                </a:solidFill>
                <a:latin typeface="Arial"/>
              </a:rPr>
              <a:t> 100</a:t>
            </a:r>
            <a:endParaRPr lang="en-US"/>
          </a:p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117949-98CF-54A2-9197-2BADA7E043BE}"/>
              </a:ext>
            </a:extLst>
          </p:cNvPr>
          <p:cNvSpPr txBox="1"/>
          <p:nvPr/>
        </p:nvSpPr>
        <p:spPr>
          <a:xfrm>
            <a:off x="6277282" y="5217242"/>
            <a:ext cx="1133783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i="0" u="none" strike="noStrike" baseline="0">
                <a:solidFill>
                  <a:srgbClr val="000000"/>
                </a:solidFill>
                <a:latin typeface="Arial"/>
              </a:rPr>
              <a:t>•</a:t>
            </a:r>
            <a:r>
              <a:rPr lang="en-US" sz="1400" b="1" i="0" u="none" strike="noStrike" baseline="0">
                <a:solidFill>
                  <a:srgbClr val="000000"/>
                </a:solidFill>
                <a:latin typeface="Arial"/>
              </a:rPr>
              <a:t> 100</a:t>
            </a:r>
            <a:endParaRPr lang="en-US"/>
          </a:p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2D8DE61-0648-3275-DEB3-606034601E51}"/>
              </a:ext>
            </a:extLst>
          </p:cNvPr>
          <p:cNvCxnSpPr/>
          <p:nvPr/>
        </p:nvCxnSpPr>
        <p:spPr>
          <a:xfrm>
            <a:off x="3365937" y="4874113"/>
            <a:ext cx="3600278" cy="15876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CF8C2CC-3E89-D24A-CC56-39531B18893F}"/>
              </a:ext>
            </a:extLst>
          </p:cNvPr>
          <p:cNvCxnSpPr>
            <a:cxnSpLocks/>
          </p:cNvCxnSpPr>
          <p:nvPr/>
        </p:nvCxnSpPr>
        <p:spPr>
          <a:xfrm flipV="1">
            <a:off x="3375155" y="5968464"/>
            <a:ext cx="3471230" cy="2558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B064A35-8971-12DE-6C44-2B57D909D4C6}"/>
              </a:ext>
            </a:extLst>
          </p:cNvPr>
          <p:cNvCxnSpPr>
            <a:cxnSpLocks/>
          </p:cNvCxnSpPr>
          <p:nvPr/>
        </p:nvCxnSpPr>
        <p:spPr>
          <a:xfrm flipV="1">
            <a:off x="3365937" y="5387747"/>
            <a:ext cx="2899730" cy="2558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867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96C89-947D-A3DB-0E4D-0B97382CD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5">
            <a:extLst>
              <a:ext uri="{FF2B5EF4-FFF2-40B4-BE49-F238E27FC236}">
                <a16:creationId xmlns:a16="http://schemas.microsoft.com/office/drawing/2014/main" id="{F2489489-8533-9BB1-6264-2DBACD6751AC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1664059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999E8260-1C0A-9A5E-086B-6920D70D8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557338"/>
            <a:ext cx="73437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t-IT" altLang="it-IT" sz="1400"/>
          </a:p>
        </p:txBody>
      </p:sp>
      <p:sp>
        <p:nvSpPr>
          <p:cNvPr id="26631" name="CasellaDiTesto 6">
            <a:extLst>
              <a:ext uri="{FF2B5EF4-FFF2-40B4-BE49-F238E27FC236}">
                <a16:creationId xmlns:a16="http://schemas.microsoft.com/office/drawing/2014/main" id="{2AF93357-D92C-8393-E514-7FC2872CF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087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lang="it-IT" altLang="it-IT" sz="16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B31756-72A7-C2AF-EDAE-C6286F8F495C}"/>
              </a:ext>
            </a:extLst>
          </p:cNvPr>
          <p:cNvSpPr txBox="1"/>
          <p:nvPr/>
        </p:nvSpPr>
        <p:spPr>
          <a:xfrm>
            <a:off x="2197470" y="616079"/>
            <a:ext cx="5112567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>
                <a:solidFill>
                  <a:srgbClr val="0073AB"/>
                </a:solidFill>
                <a:latin typeface="Arial"/>
                <a:cs typeface="Arial"/>
              </a:rPr>
              <a:t>PULIZIA STAZIONI E VEICOLI</a:t>
            </a:r>
            <a:endParaRPr lang="en-US">
              <a:latin typeface="Arial"/>
              <a:cs typeface="Arial"/>
            </a:endParaRPr>
          </a:p>
          <a:p>
            <a:pPr algn="ctr"/>
            <a:r>
              <a:rPr lang="en-US" dirty="0">
                <a:latin typeface="Arial"/>
                <a:cs typeface="Arial"/>
              </a:rPr>
              <a:t> </a:t>
            </a:r>
            <a:endParaRPr lang="en-US" dirty="0">
              <a:cs typeface="Arial" panose="020B0604020202020204" pitchFamily="34" charset="0"/>
            </a:endParaRPr>
          </a:p>
        </p:txBody>
      </p:sp>
      <p:graphicFrame>
        <p:nvGraphicFramePr>
          <p:cNvPr id="4" name="Grafico 2">
            <a:extLst>
              <a:ext uri="{FF2B5EF4-FFF2-40B4-BE49-F238E27FC236}">
                <a16:creationId xmlns:a16="http://schemas.microsoft.com/office/drawing/2014/main" id="{1040098B-3979-C40C-27B7-40F4DCB3ED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0343571"/>
              </p:ext>
            </p:extLst>
          </p:nvPr>
        </p:nvGraphicFramePr>
        <p:xfrm>
          <a:off x="1251608" y="1414450"/>
          <a:ext cx="6488743" cy="443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BBD9C54-A26F-E922-45DF-970D48AA600D}"/>
              </a:ext>
            </a:extLst>
          </p:cNvPr>
          <p:cNvSpPr txBox="1"/>
          <p:nvPr/>
        </p:nvSpPr>
        <p:spPr>
          <a:xfrm>
            <a:off x="6344406" y="1713223"/>
            <a:ext cx="117824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b="1" dirty="0">
                <a:latin typeface="Arial"/>
                <a:cs typeface="Arial"/>
              </a:rPr>
              <a:t>100% - </a:t>
            </a:r>
            <a:r>
              <a:rPr lang="en-US" sz="900" b="1" dirty="0" err="1">
                <a:latin typeface="Arial"/>
                <a:cs typeface="Arial"/>
              </a:rPr>
              <a:t>condizioni</a:t>
            </a:r>
            <a:r>
              <a:rPr lang="en-US" sz="900" b="1" dirty="0">
                <a:latin typeface="Arial"/>
                <a:cs typeface="Arial"/>
              </a:rPr>
              <a:t> </a:t>
            </a:r>
            <a:r>
              <a:rPr lang="en-US" sz="900" b="1" dirty="0" err="1">
                <a:latin typeface="Arial"/>
                <a:cs typeface="Arial"/>
              </a:rPr>
              <a:t>minime</a:t>
            </a:r>
            <a:r>
              <a:rPr lang="en-US" sz="900" b="1" dirty="0">
                <a:latin typeface="Arial"/>
                <a:cs typeface="Arial"/>
              </a:rPr>
              <a:t> di </a:t>
            </a:r>
            <a:r>
              <a:rPr lang="en-US" sz="900" b="1" dirty="0" err="1">
                <a:latin typeface="Arial"/>
                <a:cs typeface="Arial"/>
              </a:rPr>
              <a:t>servizio</a:t>
            </a:r>
            <a:r>
              <a:rPr lang="en-US" sz="900" b="1" dirty="0">
                <a:latin typeface="Arial"/>
                <a:cs typeface="Arial"/>
              </a:rPr>
              <a:t> </a:t>
            </a:r>
            <a:r>
              <a:rPr lang="en-US" sz="900" b="1" dirty="0" err="1">
                <a:latin typeface="Arial"/>
                <a:cs typeface="Arial"/>
              </a:rPr>
              <a:t>previste</a:t>
            </a:r>
            <a:r>
              <a:rPr lang="en-US" sz="900" b="1" dirty="0">
                <a:latin typeface="Arial"/>
                <a:cs typeface="Arial"/>
              </a:rPr>
              <a:t> da </a:t>
            </a:r>
            <a:r>
              <a:rPr lang="en-US" sz="900" b="1" dirty="0" err="1">
                <a:latin typeface="Arial"/>
                <a:cs typeface="Arial"/>
              </a:rPr>
              <a:t>contratto</a:t>
            </a:r>
            <a:endParaRPr lang="en-US" sz="900" b="1" dirty="0">
              <a:cs typeface="Arial"/>
            </a:endParaRPr>
          </a:p>
        </p:txBody>
      </p:sp>
      <p:pic>
        <p:nvPicPr>
          <p:cNvPr id="8" name="Graphic 7" descr="Freccia a destra con riempimento a tinta unita">
            <a:extLst>
              <a:ext uri="{FF2B5EF4-FFF2-40B4-BE49-F238E27FC236}">
                <a16:creationId xmlns:a16="http://schemas.microsoft.com/office/drawing/2014/main" id="{943CDCDE-FA3E-DDB1-1E1F-17C6902E3D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0755" y="1718227"/>
            <a:ext cx="444297" cy="5641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DC43D6-0369-C65E-F681-E78AEF3192AB}"/>
              </a:ext>
            </a:extLst>
          </p:cNvPr>
          <p:cNvSpPr txBox="1"/>
          <p:nvPr/>
        </p:nvSpPr>
        <p:spPr>
          <a:xfrm>
            <a:off x="3585092" y="5010065"/>
            <a:ext cx="45720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      </a:t>
            </a:r>
            <a:r>
              <a:rPr lang="en-US" sz="1200" b="1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numero</a:t>
            </a:r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  </a:t>
            </a:r>
            <a:r>
              <a:rPr lang="en-US" sz="1200" b="1" i="0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interventi</a:t>
            </a:r>
            <a:r>
              <a:rPr lang="en-US" sz="1200" b="1" i="0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 di </a:t>
            </a:r>
            <a:r>
              <a:rPr lang="en-US" sz="1200" b="1" i="0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pulizia</a:t>
            </a:r>
            <a:r>
              <a:rPr lang="en-US" sz="1200" b="1" i="0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 </a:t>
            </a:r>
            <a:r>
              <a:rPr lang="en-US" sz="1200" b="1" i="0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eseguiti</a:t>
            </a:r>
            <a:endParaRPr lang="en-US" sz="1200" b="1">
              <a:solidFill>
                <a:srgbClr val="000000"/>
              </a:solidFill>
              <a:latin typeface="Arial"/>
              <a:ea typeface="Titillium web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  </a:t>
            </a:r>
            <a:r>
              <a:rPr lang="en-US" sz="1200" b="1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numero</a:t>
            </a:r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 </a:t>
            </a:r>
            <a:r>
              <a:rPr lang="en-US" sz="1200" b="1" i="0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interventi</a:t>
            </a:r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  di </a:t>
            </a:r>
            <a:r>
              <a:rPr lang="en-US" sz="1200" b="1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pulizia</a:t>
            </a:r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programmati</a:t>
            </a:r>
            <a:endParaRPr lang="en-US" sz="1200" b="1">
              <a:latin typeface="Arial"/>
              <a:cs typeface="Arial"/>
            </a:endParaRPr>
          </a:p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BBEC4F-ECA0-38DF-2A78-A16E1A5D474E}"/>
              </a:ext>
            </a:extLst>
          </p:cNvPr>
          <p:cNvSpPr txBox="1"/>
          <p:nvPr/>
        </p:nvSpPr>
        <p:spPr>
          <a:xfrm>
            <a:off x="3464246" y="5584085"/>
            <a:ext cx="45720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      </a:t>
            </a:r>
            <a:r>
              <a:rPr lang="en-US" sz="1200" b="1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numero</a:t>
            </a:r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 </a:t>
            </a:r>
            <a:r>
              <a:rPr lang="en-US" sz="1200" b="1" i="0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interventi</a:t>
            </a:r>
            <a:r>
              <a:rPr lang="en-US" sz="1200" b="1" i="0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 di </a:t>
            </a:r>
            <a:r>
              <a:rPr lang="en-US" sz="1200" b="1" i="0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pulizia</a:t>
            </a:r>
            <a:r>
              <a:rPr lang="en-US" sz="1200" b="1" i="0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eseguiti</a:t>
            </a:r>
            <a:endParaRPr lang="en-US" sz="1200" b="1">
              <a:solidFill>
                <a:srgbClr val="000000"/>
              </a:solidFill>
              <a:latin typeface="Arial"/>
              <a:ea typeface="Titillium web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   </a:t>
            </a:r>
            <a:r>
              <a:rPr lang="en-US" sz="1200" b="1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numero</a:t>
            </a:r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 </a:t>
            </a:r>
            <a:r>
              <a:rPr lang="en-US" sz="1200" b="1" i="0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interventi</a:t>
            </a:r>
            <a:r>
              <a:rPr lang="en-US" sz="1200" b="1" i="0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di </a:t>
            </a:r>
            <a:r>
              <a:rPr lang="en-US" sz="1200" b="1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pulizia</a:t>
            </a:r>
            <a:r>
              <a:rPr lang="en-US" sz="1200" b="1" dirty="0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 </a:t>
            </a:r>
            <a:r>
              <a:rPr lang="en-US" sz="1200" b="1" i="0" dirty="0" err="1">
                <a:solidFill>
                  <a:srgbClr val="000000"/>
                </a:solidFill>
                <a:latin typeface="Arial"/>
                <a:ea typeface="Titillium web"/>
                <a:cs typeface="Arial"/>
              </a:rPr>
              <a:t>programmati</a:t>
            </a:r>
            <a:endParaRPr lang="en-US" sz="1200" b="1">
              <a:latin typeface="Arial"/>
              <a:cs typeface="Arial"/>
            </a:endParaRPr>
          </a:p>
          <a:p>
            <a:pPr algn="ctr"/>
            <a:endParaRPr lang="en-US" sz="1200" dirty="0"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48A440-E7E8-78F1-15EC-9F105A2D56DC}"/>
              </a:ext>
            </a:extLst>
          </p:cNvPr>
          <p:cNvSpPr txBox="1"/>
          <p:nvPr/>
        </p:nvSpPr>
        <p:spPr>
          <a:xfrm>
            <a:off x="2195366" y="5166156"/>
            <a:ext cx="172205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Pulizia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stazioni</a:t>
            </a:r>
            <a:r>
              <a:rPr lang="en-US" sz="1200" b="1" dirty="0">
                <a:latin typeface="Arial"/>
                <a:cs typeface="Arial"/>
              </a:rPr>
              <a:t> =</a:t>
            </a:r>
            <a:endParaRPr lang="en-US" sz="1200" b="1" dirty="0" err="1"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0B7FC2-BF2F-3EA9-DD82-39DC8155ACE7}"/>
              </a:ext>
            </a:extLst>
          </p:cNvPr>
          <p:cNvSpPr txBox="1"/>
          <p:nvPr/>
        </p:nvSpPr>
        <p:spPr>
          <a:xfrm>
            <a:off x="2235647" y="5669682"/>
            <a:ext cx="172205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Pulizia</a:t>
            </a:r>
            <a:r>
              <a:rPr lang="en-US" sz="1200" b="1" dirty="0">
                <a:latin typeface="Arial"/>
                <a:cs typeface="Arial"/>
              </a:rPr>
              <a:t> </a:t>
            </a:r>
            <a:r>
              <a:rPr lang="en-US" sz="1200" b="1" dirty="0" err="1">
                <a:latin typeface="Arial"/>
                <a:cs typeface="Arial"/>
              </a:rPr>
              <a:t>veicoli</a:t>
            </a:r>
            <a:r>
              <a:rPr lang="en-US" sz="1200" b="1" dirty="0">
                <a:latin typeface="Arial"/>
                <a:cs typeface="Arial"/>
              </a:rPr>
              <a:t> =</a:t>
            </a:r>
            <a:endParaRPr lang="en-US" sz="1200" b="1" dirty="0">
              <a:cs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DD24A6B3-72D8-FCA0-C8B1-D2E01B81DCEC}"/>
                  </a:ext>
                </a:extLst>
              </p14:cNvPr>
              <p14:cNvContentPartPr/>
              <p14:nvPr/>
            </p14:nvContentPartPr>
            <p14:xfrm>
              <a:off x="3786502" y="1940120"/>
              <a:ext cx="1782318" cy="1007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DD24A6B3-72D8-FCA0-C8B1-D2E01B81DCE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77504" y="1698440"/>
                <a:ext cx="1799954" cy="503500"/>
              </a:xfrm>
              <a:prstGeom prst="rect">
                <a:avLst/>
              </a:prstGeom>
            </p:spPr>
          </p:pic>
        </mc:Fallback>
      </mc:AlternateContent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078B120-CD51-CDE2-846E-6525955081DC}"/>
              </a:ext>
            </a:extLst>
          </p:cNvPr>
          <p:cNvCxnSpPr/>
          <p:nvPr/>
        </p:nvCxnSpPr>
        <p:spPr>
          <a:xfrm flipV="1">
            <a:off x="3585092" y="5307143"/>
            <a:ext cx="3232624" cy="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2215EC7-BA76-80EC-64C4-32B13B0832C4}"/>
              </a:ext>
            </a:extLst>
          </p:cNvPr>
          <p:cNvSpPr txBox="1"/>
          <p:nvPr/>
        </p:nvSpPr>
        <p:spPr>
          <a:xfrm>
            <a:off x="6817717" y="5120842"/>
            <a:ext cx="4572000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i="0" u="none" strike="noStrike" baseline="0">
                <a:solidFill>
                  <a:srgbClr val="000000"/>
                </a:solidFill>
                <a:latin typeface="Arial"/>
              </a:rPr>
              <a:t>•</a:t>
            </a:r>
            <a:r>
              <a:rPr lang="en-US" sz="1400" b="1" i="0" u="none" strike="noStrike" baseline="0">
                <a:solidFill>
                  <a:srgbClr val="000000"/>
                </a:solidFill>
                <a:latin typeface="Arial"/>
              </a:rPr>
              <a:t> 100</a:t>
            </a:r>
            <a:endParaRPr lang="en-US"/>
          </a:p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744D65F-5C72-68E2-4378-7730B1C156CA}"/>
              </a:ext>
            </a:extLst>
          </p:cNvPr>
          <p:cNvSpPr txBox="1"/>
          <p:nvPr/>
        </p:nvSpPr>
        <p:spPr>
          <a:xfrm>
            <a:off x="6817718" y="5674718"/>
            <a:ext cx="4572000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i="0" u="none" strike="noStrike" baseline="0">
                <a:solidFill>
                  <a:srgbClr val="000000"/>
                </a:solidFill>
                <a:latin typeface="Arial"/>
              </a:rPr>
              <a:t>•</a:t>
            </a:r>
            <a:r>
              <a:rPr lang="en-US" sz="1400" b="1" i="0" u="none" strike="noStrike" baseline="0">
                <a:solidFill>
                  <a:srgbClr val="000000"/>
                </a:solidFill>
                <a:latin typeface="Arial"/>
              </a:rPr>
              <a:t> 100</a:t>
            </a:r>
            <a:endParaRPr lang="en-US"/>
          </a:p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68E2721-A412-821C-89A3-25BCC89476CA}"/>
              </a:ext>
            </a:extLst>
          </p:cNvPr>
          <p:cNvCxnSpPr>
            <a:cxnSpLocks/>
          </p:cNvCxnSpPr>
          <p:nvPr/>
        </p:nvCxnSpPr>
        <p:spPr>
          <a:xfrm flipV="1">
            <a:off x="3585092" y="5840879"/>
            <a:ext cx="3232624" cy="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053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5">
            <a:extLst>
              <a:ext uri="{FF2B5EF4-FFF2-40B4-BE49-F238E27FC236}">
                <a16:creationId xmlns:a16="http://schemas.microsoft.com/office/drawing/2014/main" id="{1469D676-23A6-738F-9717-096815C89A5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1581099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8AB2A-8598-19E2-3FFA-F5DBCA55A217}"/>
              </a:ext>
            </a:extLst>
          </p:cNvPr>
          <p:cNvSpPr txBox="1"/>
          <p:nvPr/>
        </p:nvSpPr>
        <p:spPr>
          <a:xfrm>
            <a:off x="2104731" y="674722"/>
            <a:ext cx="5538766" cy="5941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891376-2C77-22EB-EBF7-210DDD0C4315}"/>
              </a:ext>
            </a:extLst>
          </p:cNvPr>
          <p:cNvSpPr txBox="1"/>
          <p:nvPr/>
        </p:nvSpPr>
        <p:spPr>
          <a:xfrm>
            <a:off x="1298522" y="837229"/>
            <a:ext cx="690896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 dirty="0">
                <a:solidFill>
                  <a:srgbClr val="0073AB"/>
                </a:solidFill>
                <a:latin typeface="Arial"/>
                <a:cs typeface="Arial"/>
              </a:rPr>
              <a:t>MANUTENZIONE STAZIONI E </a:t>
            </a:r>
            <a:r>
              <a:rPr lang="it-IT" sz="2800" b="1">
                <a:solidFill>
                  <a:srgbClr val="0073AB"/>
                </a:solidFill>
                <a:latin typeface="Arial"/>
                <a:cs typeface="Arial"/>
              </a:rPr>
              <a:t>VEICOLI</a:t>
            </a:r>
            <a:endParaRPr lang="en-US">
              <a:cs typeface="Arial"/>
            </a:endParaRPr>
          </a:p>
        </p:txBody>
      </p:sp>
      <p:graphicFrame>
        <p:nvGraphicFramePr>
          <p:cNvPr id="9" name="Grafico 2">
            <a:extLst>
              <a:ext uri="{FF2B5EF4-FFF2-40B4-BE49-F238E27FC236}">
                <a16:creationId xmlns:a16="http://schemas.microsoft.com/office/drawing/2014/main" id="{09A1E717-8C49-AC6B-A662-DAE450FAE1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4288320"/>
              </p:ext>
            </p:extLst>
          </p:nvPr>
        </p:nvGraphicFramePr>
        <p:xfrm>
          <a:off x="919281" y="1364098"/>
          <a:ext cx="6468602" cy="3658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4CE2B95-C727-C96B-B180-BE9C2232F74B}"/>
              </a:ext>
            </a:extLst>
          </p:cNvPr>
          <p:cNvSpPr txBox="1"/>
          <p:nvPr/>
        </p:nvSpPr>
        <p:spPr>
          <a:xfrm>
            <a:off x="8314403" y="6323371"/>
            <a:ext cx="1013952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1600" b="1">
                <a:solidFill>
                  <a:srgbClr val="FFFFFF"/>
                </a:solidFill>
                <a:cs typeface="Arial"/>
              </a:rPr>
              <a:t>9</a:t>
            </a:r>
            <a:endParaRPr lang="it-IT" sz="1600" b="1" dirty="0">
              <a:solidFill>
                <a:srgbClr val="FFFFFF"/>
              </a:solidFill>
              <a:cs typeface="Arial"/>
            </a:endParaRPr>
          </a:p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D2BF94-C313-C683-0AE8-930287A41C91}"/>
              </a:ext>
            </a:extLst>
          </p:cNvPr>
          <p:cNvSpPr txBox="1"/>
          <p:nvPr/>
        </p:nvSpPr>
        <p:spPr>
          <a:xfrm>
            <a:off x="6493757" y="1713846"/>
            <a:ext cx="99697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b="1" dirty="0">
                <a:latin typeface="Arial"/>
                <a:cs typeface="Arial"/>
              </a:rPr>
              <a:t>97% - </a:t>
            </a:r>
            <a:r>
              <a:rPr lang="en-US" sz="900" b="1" dirty="0" err="1">
                <a:latin typeface="Arial"/>
                <a:cs typeface="Arial"/>
              </a:rPr>
              <a:t>condizioni</a:t>
            </a:r>
            <a:r>
              <a:rPr lang="en-US" sz="900" b="1" dirty="0">
                <a:latin typeface="Arial"/>
                <a:cs typeface="Arial"/>
              </a:rPr>
              <a:t> </a:t>
            </a:r>
            <a:r>
              <a:rPr lang="en-US" sz="900" b="1" dirty="0" err="1">
                <a:latin typeface="Arial"/>
                <a:cs typeface="Arial"/>
              </a:rPr>
              <a:t>minime</a:t>
            </a:r>
            <a:r>
              <a:rPr lang="en-US" sz="900" b="1" dirty="0">
                <a:latin typeface="Arial"/>
                <a:cs typeface="Arial"/>
              </a:rPr>
              <a:t> di </a:t>
            </a:r>
            <a:r>
              <a:rPr lang="en-US" sz="900" b="1" dirty="0" err="1">
                <a:latin typeface="Arial"/>
                <a:cs typeface="Arial"/>
              </a:rPr>
              <a:t>servizio</a:t>
            </a:r>
            <a:r>
              <a:rPr lang="en-US" sz="900" b="1" dirty="0">
                <a:latin typeface="Arial"/>
                <a:cs typeface="Arial"/>
              </a:rPr>
              <a:t> </a:t>
            </a:r>
            <a:r>
              <a:rPr lang="en-US" sz="900" b="1" dirty="0" err="1">
                <a:latin typeface="Arial"/>
                <a:cs typeface="Arial"/>
              </a:rPr>
              <a:t>previste</a:t>
            </a:r>
            <a:r>
              <a:rPr lang="en-US" sz="900" b="1" dirty="0">
                <a:latin typeface="Arial"/>
                <a:cs typeface="Arial"/>
              </a:rPr>
              <a:t> da </a:t>
            </a:r>
            <a:r>
              <a:rPr lang="en-US" sz="900" b="1" dirty="0" err="1">
                <a:latin typeface="Arial"/>
                <a:cs typeface="Arial"/>
              </a:rPr>
              <a:t>contratto</a:t>
            </a:r>
            <a:r>
              <a:rPr lang="en-US" sz="900" b="1" dirty="0">
                <a:latin typeface="Arial"/>
                <a:cs typeface="Arial"/>
              </a:rPr>
              <a:t> </a:t>
            </a:r>
            <a:endParaRPr lang="en-US" sz="900" b="1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F24B44-657A-87D2-58C4-BC10BE92F8E9}"/>
              </a:ext>
            </a:extLst>
          </p:cNvPr>
          <p:cNvSpPr txBox="1"/>
          <p:nvPr/>
        </p:nvSpPr>
        <p:spPr>
          <a:xfrm>
            <a:off x="3856995" y="4239673"/>
            <a:ext cx="4320237" cy="6121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cicli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manutentivi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ordinari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effettuati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e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registrati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nel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SAP </a:t>
            </a:r>
            <a:endParaRPr lang="en-US"/>
          </a:p>
          <a:p>
            <a:pPr algn="ctr">
              <a:lnSpc>
                <a:spcPct val="150000"/>
              </a:lnSpc>
            </a:pP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cicli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manutentivi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 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programmati</a:t>
            </a:r>
            <a:endParaRPr lang="en-US" sz="1200" b="1" dirty="0">
              <a:highlight>
                <a:srgbClr val="FFFFFF"/>
              </a:highlight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AC4DFC-D747-FFE9-2918-5C7034CDEF10}"/>
              </a:ext>
            </a:extLst>
          </p:cNvPr>
          <p:cNvSpPr txBox="1"/>
          <p:nvPr/>
        </p:nvSpPr>
        <p:spPr>
          <a:xfrm>
            <a:off x="3846923" y="4914397"/>
            <a:ext cx="4320237" cy="5198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cicli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manutentivi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ordinari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effettuati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e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registrati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nel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SAP</a:t>
            </a:r>
            <a:endParaRPr lang="en-US" sz="1200" b="1">
              <a:latin typeface="Arial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cicli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manutentivi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programmati</a:t>
            </a:r>
            <a:endParaRPr lang="en-US" sz="1200" b="1" dirty="0">
              <a:highlight>
                <a:srgbClr val="FFFFFF"/>
              </a:highlight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B928C7-907A-43BB-7D50-B40B5B3DA626}"/>
              </a:ext>
            </a:extLst>
          </p:cNvPr>
          <p:cNvSpPr txBox="1"/>
          <p:nvPr/>
        </p:nvSpPr>
        <p:spPr>
          <a:xfrm>
            <a:off x="3877138" y="5458203"/>
            <a:ext cx="4249740" cy="6121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cicli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manutentivi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ordinari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effettuati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e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registrati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nel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SAP </a:t>
            </a:r>
            <a:endParaRPr lang="en-US" sz="1200" b="1">
              <a:latin typeface="Arial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cicli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manutentivi</a:t>
            </a:r>
            <a:r>
              <a:rPr lang="en-US" sz="1200" b="1" dirty="0">
                <a:highlight>
                  <a:srgbClr val="FFFFFF"/>
                </a:highlight>
                <a:latin typeface="Arial"/>
                <a:cs typeface="Arial"/>
              </a:rPr>
              <a:t> </a:t>
            </a:r>
            <a:r>
              <a:rPr lang="en-US" sz="1200" b="1" dirty="0" err="1">
                <a:highlight>
                  <a:srgbClr val="FFFFFF"/>
                </a:highlight>
                <a:latin typeface="Arial"/>
                <a:cs typeface="Arial"/>
              </a:rPr>
              <a:t>programmati</a:t>
            </a:r>
            <a:endParaRPr lang="en-US" sz="1200" b="1" dirty="0">
              <a:highlight>
                <a:srgbClr val="FFFFFF"/>
              </a:highlight>
              <a:latin typeface="Arial"/>
              <a:cs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2BB25F9-6F03-16C6-A114-6D92A31C19EC}"/>
                  </a:ext>
                </a:extLst>
              </p14:cNvPr>
              <p14:cNvContentPartPr/>
              <p14:nvPr/>
            </p14:nvContentPartPr>
            <p14:xfrm>
              <a:off x="3152061" y="1889768"/>
              <a:ext cx="2382057" cy="1007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2BB25F9-6F03-16C6-A114-6D92A31C19E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43423" y="1638018"/>
                <a:ext cx="2399694" cy="50350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0686AE29-4A02-094B-60F1-944037C73C09}"/>
              </a:ext>
            </a:extLst>
          </p:cNvPr>
          <p:cNvSpPr txBox="1"/>
          <p:nvPr/>
        </p:nvSpPr>
        <p:spPr>
          <a:xfrm>
            <a:off x="1752264" y="4400801"/>
            <a:ext cx="258811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Manutenzione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ascensori</a:t>
            </a:r>
            <a:r>
              <a:rPr lang="en-US" sz="1200" b="1" dirty="0">
                <a:latin typeface="Arial"/>
                <a:cs typeface="Arial"/>
              </a:rPr>
              <a:t> =</a:t>
            </a:r>
            <a:endParaRPr lang="en-US" sz="1200" b="1"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89988C-B000-B99A-7C37-A8A20F1B3E70}"/>
              </a:ext>
            </a:extLst>
          </p:cNvPr>
          <p:cNvSpPr txBox="1"/>
          <p:nvPr/>
        </p:nvSpPr>
        <p:spPr>
          <a:xfrm>
            <a:off x="1631417" y="5035240"/>
            <a:ext cx="258811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Manutenzione</a:t>
            </a:r>
            <a:r>
              <a:rPr lang="en-US" sz="1200" b="1" dirty="0">
                <a:latin typeface="Arial"/>
                <a:cs typeface="Arial"/>
              </a:rPr>
              <a:t> scale </a:t>
            </a:r>
            <a:r>
              <a:rPr lang="en-US" sz="1200" b="1" dirty="0" err="1">
                <a:latin typeface="Arial"/>
                <a:cs typeface="Arial"/>
              </a:rPr>
              <a:t>mobili</a:t>
            </a:r>
            <a:r>
              <a:rPr lang="en-US" sz="1200" b="1" dirty="0">
                <a:latin typeface="Arial"/>
                <a:cs typeface="Arial"/>
              </a:rPr>
              <a:t> =</a:t>
            </a:r>
            <a:endParaRPr lang="en-US" sz="1200" b="1" dirty="0"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1F50C6-D526-35AA-0256-420A8951B289}"/>
              </a:ext>
            </a:extLst>
          </p:cNvPr>
          <p:cNvSpPr txBox="1"/>
          <p:nvPr/>
        </p:nvSpPr>
        <p:spPr>
          <a:xfrm>
            <a:off x="1450149" y="5639468"/>
            <a:ext cx="2668677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dirty="0" err="1">
                <a:latin typeface="Arial"/>
                <a:cs typeface="Arial"/>
              </a:rPr>
              <a:t>Manutenzione</a:t>
            </a:r>
            <a:r>
              <a:rPr lang="en-US" sz="1100" b="1" dirty="0">
                <a:latin typeface="Arial"/>
                <a:cs typeface="Arial"/>
              </a:rPr>
              <a:t> </a:t>
            </a:r>
            <a:r>
              <a:rPr lang="en-US" sz="1100" b="1" dirty="0" err="1">
                <a:latin typeface="Arial"/>
                <a:cs typeface="Arial"/>
              </a:rPr>
              <a:t>materiale</a:t>
            </a:r>
            <a:r>
              <a:rPr lang="en-US" sz="1100" b="1" dirty="0">
                <a:latin typeface="Arial"/>
                <a:cs typeface="Arial"/>
              </a:rPr>
              <a:t> </a:t>
            </a:r>
            <a:r>
              <a:rPr lang="en-US" sz="1100" b="1" dirty="0" err="1">
                <a:latin typeface="Arial"/>
                <a:cs typeface="Arial"/>
              </a:rPr>
              <a:t>rotabile</a:t>
            </a:r>
            <a:r>
              <a:rPr lang="en-US" sz="1100" b="1" dirty="0">
                <a:latin typeface="Arial"/>
                <a:cs typeface="Arial"/>
              </a:rPr>
              <a:t> =</a:t>
            </a:r>
            <a:endParaRPr lang="en-US" sz="1100" b="1" dirty="0">
              <a:cs typeface="Arial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F101FF2-98A3-FD73-E82E-B9CC1F2F529A}"/>
              </a:ext>
            </a:extLst>
          </p:cNvPr>
          <p:cNvCxnSpPr/>
          <p:nvPr/>
        </p:nvCxnSpPr>
        <p:spPr>
          <a:xfrm flipV="1">
            <a:off x="3927489" y="4592141"/>
            <a:ext cx="3967770" cy="1007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2B76C9F-2240-43BD-7124-0F7DFEF79AD7}"/>
              </a:ext>
            </a:extLst>
          </p:cNvPr>
          <p:cNvCxnSpPr>
            <a:cxnSpLocks/>
          </p:cNvCxnSpPr>
          <p:nvPr/>
        </p:nvCxnSpPr>
        <p:spPr>
          <a:xfrm flipV="1">
            <a:off x="3867065" y="5156087"/>
            <a:ext cx="3967770" cy="1007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0A481DD-56CB-899C-D44A-335422A7BCBB}"/>
              </a:ext>
            </a:extLst>
          </p:cNvPr>
          <p:cNvCxnSpPr>
            <a:cxnSpLocks/>
          </p:cNvCxnSpPr>
          <p:nvPr/>
        </p:nvCxnSpPr>
        <p:spPr>
          <a:xfrm flipV="1">
            <a:off x="3927488" y="5820739"/>
            <a:ext cx="3967770" cy="1007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phic 26" descr="Freccia a destra con riempimento a tinta unita">
            <a:extLst>
              <a:ext uri="{FF2B5EF4-FFF2-40B4-BE49-F238E27FC236}">
                <a16:creationId xmlns:a16="http://schemas.microsoft.com/office/drawing/2014/main" id="{4FDA726D-1A60-AC57-0619-2235898693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90967" y="1607452"/>
            <a:ext cx="444297" cy="56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697866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5D33C8330125745A91F36A389A0D41A" ma:contentTypeVersion="14" ma:contentTypeDescription="Creare un nuovo documento." ma:contentTypeScope="" ma:versionID="96f887506d68fe5bb22f41b1b4f85bc0">
  <xsd:schema xmlns:xsd="http://www.w3.org/2001/XMLSchema" xmlns:xs="http://www.w3.org/2001/XMLSchema" xmlns:p="http://schemas.microsoft.com/office/2006/metadata/properties" xmlns:ns3="5c60cc57-89d7-47e3-9cf1-e73b9ba55571" xmlns:ns4="2cc6d1f5-8b12-48cb-9441-3c46271b430b" targetNamespace="http://schemas.microsoft.com/office/2006/metadata/properties" ma:root="true" ma:fieldsID="6c6ae568a7faa4072946d4be85acf675" ns3:_="" ns4:_="">
    <xsd:import namespace="5c60cc57-89d7-47e3-9cf1-e73b9ba55571"/>
    <xsd:import namespace="2cc6d1f5-8b12-48cb-9441-3c46271b430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60cc57-89d7-47e3-9cf1-e73b9ba555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6d1f5-8b12-48cb-9441-3c46271b4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1FB594C-0FE5-46D7-A37F-4934952480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60cc57-89d7-47e3-9cf1-e73b9ba55571"/>
    <ds:schemaRef ds:uri="2cc6d1f5-8b12-48cb-9441-3c46271b43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CAA327-E02A-4EFA-93AD-DEEB97D48DE3}">
  <ds:schemaRefs>
    <ds:schemaRef ds:uri="http://purl.org/dc/elements/1.1/"/>
    <ds:schemaRef ds:uri="http://schemas.microsoft.com/office/2006/metadata/properties"/>
    <ds:schemaRef ds:uri="5c60cc57-89d7-47e3-9cf1-e73b9ba55571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2cc6d1f5-8b12-48cb-9441-3c46271b430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2260</TotalTime>
  <Words>666</Words>
  <Application>Microsoft Office PowerPoint</Application>
  <PresentationFormat>On-screen Show (4:3)</PresentationFormat>
  <Paragraphs>199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Struttura predefinita</vt:lpstr>
      <vt:lpstr>Personalizza struttura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Comune di Brescia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 per presentazione power point</dc:title>
  <dc:creator>sbovoloni</dc:creator>
  <cp:lastModifiedBy>Breda Eleonora</cp:lastModifiedBy>
  <cp:revision>2926</cp:revision>
  <cp:lastPrinted>2022-12-02T11:55:10Z</cp:lastPrinted>
  <dcterms:created xsi:type="dcterms:W3CDTF">2014-08-22T14:47:50Z</dcterms:created>
  <dcterms:modified xsi:type="dcterms:W3CDTF">2026-06-10T09:45:11Z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zione">
    <vt:lpwstr>manuale informatica</vt:lpwstr>
  </property>
  <property fmtid="{D5CDD505-2E9C-101B-9397-08002B2CF9AE}" pid="3" name="_ResourceType">
    <vt:lpwstr/>
  </property>
  <property fmtid="{D5CDD505-2E9C-101B-9397-08002B2CF9AE}" pid="4" name="ContentType">
    <vt:lpwstr>Pagina web part</vt:lpwstr>
  </property>
  <property fmtid="{D5CDD505-2E9C-101B-9397-08002B2CF9AE}" pid="5" name="Tipologia">
    <vt:lpwstr>manuali</vt:lpwstr>
  </property>
  <property fmtid="{D5CDD505-2E9C-101B-9397-08002B2CF9AE}" pid="6" name="ReportDescription">
    <vt:lpwstr/>
  </property>
  <property fmtid="{D5CDD505-2E9C-101B-9397-08002B2CF9AE}" pid="7" name="ContentTypeId">
    <vt:lpwstr>0x010100C5D33C8330125745A91F36A389A0D41A</vt:lpwstr>
  </property>
</Properties>
</file>