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6"/>
  </p:notesMasterIdLst>
  <p:sldIdLst>
    <p:sldId id="295" r:id="rId2"/>
    <p:sldId id="292" r:id="rId3"/>
    <p:sldId id="296" r:id="rId4"/>
    <p:sldId id="315" r:id="rId5"/>
    <p:sldId id="294" r:id="rId6"/>
    <p:sldId id="284" r:id="rId7"/>
    <p:sldId id="297" r:id="rId8"/>
    <p:sldId id="265" r:id="rId9"/>
    <p:sldId id="293" r:id="rId10"/>
    <p:sldId id="314" r:id="rId11"/>
    <p:sldId id="285" r:id="rId12"/>
    <p:sldId id="312" r:id="rId13"/>
    <p:sldId id="311" r:id="rId14"/>
    <p:sldId id="313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8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/>
    <p:restoredTop sz="93469" autoAdjust="0"/>
  </p:normalViewPr>
  <p:slideViewPr>
    <p:cSldViewPr snapToGrid="0">
      <p:cViewPr varScale="1">
        <p:scale>
          <a:sx n="103" d="100"/>
          <a:sy n="103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grassi\Desktop\Presenze%20Turism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Foglio1!$B$2:$B$13</c:f>
              <c:numCache>
                <c:formatCode>_-* #,##0_-;\-* #,##0_-;_-* "-"??_-;_-@_-</c:formatCode>
                <c:ptCount val="12"/>
                <c:pt idx="0">
                  <c:v>560502</c:v>
                </c:pt>
                <c:pt idx="1">
                  <c:v>561793</c:v>
                </c:pt>
                <c:pt idx="2">
                  <c:v>618640</c:v>
                </c:pt>
                <c:pt idx="3">
                  <c:v>595250</c:v>
                </c:pt>
                <c:pt idx="4">
                  <c:v>614465</c:v>
                </c:pt>
                <c:pt idx="5">
                  <c:v>535072</c:v>
                </c:pt>
                <c:pt idx="6">
                  <c:v>489901</c:v>
                </c:pt>
                <c:pt idx="7">
                  <c:v>420818</c:v>
                </c:pt>
                <c:pt idx="8">
                  <c:v>680282</c:v>
                </c:pt>
                <c:pt idx="9">
                  <c:v>755647</c:v>
                </c:pt>
                <c:pt idx="10">
                  <c:v>664058</c:v>
                </c:pt>
                <c:pt idx="11">
                  <c:v>631311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1C-4B06-B986-8FCAF185DE6D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41C-4B06-B986-8FCAF185DE6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Foglio1!$C$2:$C$13</c:f>
              <c:numCache>
                <c:formatCode>_-* #,##0_-;\-* #,##0_-;_-* "-"??_-;_-@_-</c:formatCode>
                <c:ptCount val="12"/>
                <c:pt idx="0">
                  <c:v>535507</c:v>
                </c:pt>
                <c:pt idx="1">
                  <c:v>550950</c:v>
                </c:pt>
                <c:pt idx="2">
                  <c:v>612146</c:v>
                </c:pt>
                <c:pt idx="3">
                  <c:v>546498</c:v>
                </c:pt>
                <c:pt idx="4">
                  <c:v>551546</c:v>
                </c:pt>
                <c:pt idx="5">
                  <c:v>476643</c:v>
                </c:pt>
                <c:pt idx="6">
                  <c:v>415702</c:v>
                </c:pt>
                <c:pt idx="7">
                  <c:v>364609</c:v>
                </c:pt>
                <c:pt idx="8">
                  <c:v>604322</c:v>
                </c:pt>
                <c:pt idx="9">
                  <c:v>683304</c:v>
                </c:pt>
                <c:pt idx="10">
                  <c:v>601947</c:v>
                </c:pt>
                <c:pt idx="11">
                  <c:v>609603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1C-4B06-B986-8FCAF185DE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616223808"/>
        <c:axId val="1616219968"/>
      </c:barChart>
      <c:catAx>
        <c:axId val="16162238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16219968"/>
        <c:crosses val="autoZero"/>
        <c:auto val="1"/>
        <c:lblAlgn val="ctr"/>
        <c:lblOffset val="100"/>
        <c:noMultiLvlLbl val="0"/>
      </c:catAx>
      <c:valAx>
        <c:axId val="1616219968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1616223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65000"/>
                    <a:lumMod val="110000"/>
                  </a:schemeClr>
                </a:gs>
                <a:gs pos="88000">
                  <a:schemeClr val="accent2">
                    <a:tint val="9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Numero Carte</c:v>
                </c:pt>
                <c:pt idx="1">
                  <c:v>Numero Transazioni</c:v>
                </c:pt>
                <c:pt idx="2">
                  <c:v>Numero Medio Transazioni
 per cliente</c:v>
                </c:pt>
                <c:pt idx="3">
                  <c:v>Importo Totale</c:v>
                </c:pt>
              </c:strCache>
            </c:strRef>
          </c:cat>
          <c:val>
            <c:numRef>
              <c:f>Foglio1!$B$2:$B$5</c:f>
              <c:numCache>
                <c:formatCode>0.0%</c:formatCode>
                <c:ptCount val="4"/>
                <c:pt idx="0">
                  <c:v>0.15254237288135605</c:v>
                </c:pt>
                <c:pt idx="1">
                  <c:v>0.15254237288135605</c:v>
                </c:pt>
                <c:pt idx="2">
                  <c:v>4.4247787610619468E-2</c:v>
                </c:pt>
                <c:pt idx="3">
                  <c:v>0.12284069097888672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89-4BF1-B7FF-4AC743AF995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65000"/>
                    <a:lumMod val="110000"/>
                  </a:schemeClr>
                </a:gs>
                <a:gs pos="88000">
                  <a:schemeClr val="accent4">
                    <a:tint val="9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Numero Carte</c:v>
                </c:pt>
                <c:pt idx="1">
                  <c:v>Numero Transazioni</c:v>
                </c:pt>
                <c:pt idx="2">
                  <c:v>Numero Medio Transazioni
 per cliente</c:v>
                </c:pt>
                <c:pt idx="3">
                  <c:v>Importo Totale</c:v>
                </c:pt>
              </c:strCache>
            </c:strRef>
          </c:cat>
          <c:val>
            <c:numRef>
              <c:f>Foglio1!$C$2:$C$5</c:f>
              <c:numCache>
                <c:formatCode>0.0%</c:formatCode>
                <c:ptCount val="4"/>
                <c:pt idx="0">
                  <c:v>1.2254901960784315E-2</c:v>
                </c:pt>
                <c:pt idx="1">
                  <c:v>1.2254901960784315E-2</c:v>
                </c:pt>
                <c:pt idx="2">
                  <c:v>-1.1661807580174887E-2</c:v>
                </c:pt>
                <c:pt idx="3">
                  <c:v>1.9569471624266144E-2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D2-4689-BA4C-1E033D6F61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53256751"/>
        <c:axId val="153258191"/>
      </c:barChart>
      <c:catAx>
        <c:axId val="15325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258191"/>
        <c:crosses val="autoZero"/>
        <c:auto val="1"/>
        <c:lblAlgn val="ctr"/>
        <c:lblOffset val="100"/>
        <c:noMultiLvlLbl val="0"/>
      </c:catAx>
      <c:valAx>
        <c:axId val="153258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256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Foglio1!$B$2:$B$13</c:f>
              <c:numCache>
                <c:formatCode>#,##0</c:formatCode>
                <c:ptCount val="12"/>
                <c:pt idx="0">
                  <c:v>320058.02734997694</c:v>
                </c:pt>
                <c:pt idx="1">
                  <c:v>327043.40268000786</c:v>
                </c:pt>
                <c:pt idx="2">
                  <c:v>368480.81270001066</c:v>
                </c:pt>
                <c:pt idx="3">
                  <c:v>352820.94377000723</c:v>
                </c:pt>
                <c:pt idx="4">
                  <c:v>363653.69597999298</c:v>
                </c:pt>
                <c:pt idx="5">
                  <c:v>301701.80522996699</c:v>
                </c:pt>
                <c:pt idx="6">
                  <c:v>257006.4506199988</c:v>
                </c:pt>
                <c:pt idx="7">
                  <c:v>218072.99040999782</c:v>
                </c:pt>
                <c:pt idx="8">
                  <c:v>400451.08088999777</c:v>
                </c:pt>
                <c:pt idx="9">
                  <c:v>457361.71715001203</c:v>
                </c:pt>
                <c:pt idx="10">
                  <c:v>394245.88641997305</c:v>
                </c:pt>
                <c:pt idx="11">
                  <c:v>375461.77063000295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1C-4B06-B986-8FCAF185DE6D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41C-4B06-B986-8FCAF185DE6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Foglio1!$C$2:$C$13</c:f>
              <c:numCache>
                <c:formatCode>_-* #,##0_-;\-* #,##0_-;_-* "-"??_-;_-@_-</c:formatCode>
                <c:ptCount val="12"/>
                <c:pt idx="0">
                  <c:v>369179</c:v>
                </c:pt>
                <c:pt idx="1">
                  <c:v>371588</c:v>
                </c:pt>
                <c:pt idx="2">
                  <c:v>434744</c:v>
                </c:pt>
                <c:pt idx="3">
                  <c:v>374790</c:v>
                </c:pt>
                <c:pt idx="4">
                  <c:v>375627</c:v>
                </c:pt>
                <c:pt idx="5">
                  <c:v>311610</c:v>
                </c:pt>
                <c:pt idx="6">
                  <c:v>251584</c:v>
                </c:pt>
                <c:pt idx="7">
                  <c:v>213204</c:v>
                </c:pt>
                <c:pt idx="8">
                  <c:v>395681</c:v>
                </c:pt>
                <c:pt idx="9">
                  <c:v>463048</c:v>
                </c:pt>
                <c:pt idx="10">
                  <c:v>394667</c:v>
                </c:pt>
                <c:pt idx="11">
                  <c:v>419244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1C-4B06-B986-8FCAF185DE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616223808"/>
        <c:axId val="1616219968"/>
      </c:barChart>
      <c:catAx>
        <c:axId val="16162238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16219968"/>
        <c:crosses val="autoZero"/>
        <c:auto val="1"/>
        <c:lblAlgn val="ctr"/>
        <c:lblOffset val="100"/>
        <c:noMultiLvlLbl val="0"/>
      </c:catAx>
      <c:valAx>
        <c:axId val="161621996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616223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Foglio1!$B$2:$B$13</c:f>
              <c:numCache>
                <c:formatCode>_-* #,##0\ _€_-;\-* #,##0\ _€_-;_-* "-"?\ _€_-;_-@_-</c:formatCode>
                <c:ptCount val="12"/>
                <c:pt idx="0">
                  <c:v>54269</c:v>
                </c:pt>
                <c:pt idx="1">
                  <c:v>56481</c:v>
                </c:pt>
                <c:pt idx="2">
                  <c:v>77384</c:v>
                </c:pt>
                <c:pt idx="3">
                  <c:v>74208</c:v>
                </c:pt>
                <c:pt idx="4">
                  <c:v>74374</c:v>
                </c:pt>
                <c:pt idx="5">
                  <c:v>66685</c:v>
                </c:pt>
                <c:pt idx="6">
                  <c:v>58367</c:v>
                </c:pt>
                <c:pt idx="7">
                  <c:v>53941</c:v>
                </c:pt>
                <c:pt idx="8">
                  <c:v>55000</c:v>
                </c:pt>
                <c:pt idx="9">
                  <c:v>57881</c:v>
                </c:pt>
                <c:pt idx="10">
                  <c:v>50912</c:v>
                </c:pt>
                <c:pt idx="11">
                  <c:v>50309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CD-4FA0-9632-434D5369BE41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Foglio1!$C$2:$C$13</c:f>
              <c:numCache>
                <c:formatCode>_-* #,##0\ _€_-;\-* #,##0\ _€_-;_-* "-"?\ _€_-;_-@_-</c:formatCode>
                <c:ptCount val="12"/>
                <c:pt idx="0">
                  <c:v>52690</c:v>
                </c:pt>
                <c:pt idx="1">
                  <c:v>53633</c:v>
                </c:pt>
                <c:pt idx="2">
                  <c:v>80227</c:v>
                </c:pt>
                <c:pt idx="3">
                  <c:v>69324</c:v>
                </c:pt>
                <c:pt idx="4">
                  <c:v>86052</c:v>
                </c:pt>
                <c:pt idx="5">
                  <c:v>69585</c:v>
                </c:pt>
                <c:pt idx="6">
                  <c:v>59484</c:v>
                </c:pt>
                <c:pt idx="7">
                  <c:v>52363</c:v>
                </c:pt>
                <c:pt idx="8">
                  <c:v>58082</c:v>
                </c:pt>
                <c:pt idx="9">
                  <c:v>68972</c:v>
                </c:pt>
                <c:pt idx="10">
                  <c:v>52083</c:v>
                </c:pt>
                <c:pt idx="11">
                  <c:v>55796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D3-4972-8AE8-A8068F8CBF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512286384"/>
        <c:axId val="1512280144"/>
      </c:barChart>
      <c:catAx>
        <c:axId val="15122863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12280144"/>
        <c:crosses val="autoZero"/>
        <c:auto val="1"/>
        <c:lblAlgn val="ctr"/>
        <c:lblOffset val="100"/>
        <c:noMultiLvlLbl val="0"/>
      </c:catAx>
      <c:valAx>
        <c:axId val="1512280144"/>
        <c:scaling>
          <c:orientation val="minMax"/>
        </c:scaling>
        <c:delete val="1"/>
        <c:axPos val="l"/>
        <c:numFmt formatCode="_-* #,##0\ _€_-;\-* #,##0\ _€_-;_-* &quot;-&quot;?\ _€_-;_-@_-" sourceLinked="1"/>
        <c:majorTickMark val="none"/>
        <c:minorTickMark val="none"/>
        <c:tickLblPos val="nextTo"/>
        <c:crossAx val="1512286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Foglio1!$B$2:$B$13</c:f>
              <c:numCache>
                <c:formatCode>0.0%</c:formatCode>
                <c:ptCount val="12"/>
                <c:pt idx="0">
                  <c:v>0.14699999999999999</c:v>
                </c:pt>
                <c:pt idx="1">
                  <c:v>0.152</c:v>
                </c:pt>
                <c:pt idx="2">
                  <c:v>0.17799999999999999</c:v>
                </c:pt>
                <c:pt idx="3">
                  <c:v>0.19800000000000001</c:v>
                </c:pt>
                <c:pt idx="4">
                  <c:v>0.19800000000000001</c:v>
                </c:pt>
                <c:pt idx="5">
                  <c:v>0.214</c:v>
                </c:pt>
                <c:pt idx="6">
                  <c:v>0.23200000000000001</c:v>
                </c:pt>
                <c:pt idx="7">
                  <c:v>0.253</c:v>
                </c:pt>
                <c:pt idx="8">
                  <c:v>0.13900000000000001</c:v>
                </c:pt>
                <c:pt idx="9">
                  <c:v>0.125</c:v>
                </c:pt>
                <c:pt idx="10">
                  <c:v>0.129</c:v>
                </c:pt>
                <c:pt idx="11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BD-4091-A1EE-7264EFB68ACE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Foglio1!$C$2:$C$13</c:f>
              <c:numCache>
                <c:formatCode>0.0%</c:formatCode>
                <c:ptCount val="12"/>
                <c:pt idx="0">
                  <c:v>0.13500000000000001</c:v>
                </c:pt>
                <c:pt idx="1">
                  <c:v>0.15</c:v>
                </c:pt>
                <c:pt idx="2">
                  <c:v>0.16500000000000001</c:v>
                </c:pt>
                <c:pt idx="3">
                  <c:v>0.182</c:v>
                </c:pt>
                <c:pt idx="4">
                  <c:v>0.215</c:v>
                </c:pt>
                <c:pt idx="5">
                  <c:v>0.218</c:v>
                </c:pt>
                <c:pt idx="6">
                  <c:v>0.22900000000000001</c:v>
                </c:pt>
                <c:pt idx="7">
                  <c:v>0.23499999999999999</c:v>
                </c:pt>
                <c:pt idx="8">
                  <c:v>0.14199999999999999</c:v>
                </c:pt>
                <c:pt idx="9">
                  <c:v>0.127</c:v>
                </c:pt>
                <c:pt idx="10">
                  <c:v>0.125</c:v>
                </c:pt>
                <c:pt idx="11">
                  <c:v>0.129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78-4832-91C7-900DF181136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512286384"/>
        <c:axId val="1512280144"/>
      </c:barChart>
      <c:catAx>
        <c:axId val="15122863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12280144"/>
        <c:crosses val="autoZero"/>
        <c:auto val="1"/>
        <c:lblAlgn val="ctr"/>
        <c:lblOffset val="100"/>
        <c:noMultiLvlLbl val="0"/>
      </c:catAx>
      <c:valAx>
        <c:axId val="151228014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512286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Foglio1!$B$2:$B$13</c:f>
              <c:numCache>
                <c:formatCode>0.0%</c:formatCode>
                <c:ptCount val="12"/>
                <c:pt idx="0">
                  <c:v>0.33700000000000002</c:v>
                </c:pt>
                <c:pt idx="1">
                  <c:v>0.23</c:v>
                </c:pt>
                <c:pt idx="2">
                  <c:v>0.307</c:v>
                </c:pt>
                <c:pt idx="3">
                  <c:v>0.13100000000000001</c:v>
                </c:pt>
                <c:pt idx="4">
                  <c:v>0.23599999999999999</c:v>
                </c:pt>
                <c:pt idx="5">
                  <c:v>0.22500000000000001</c:v>
                </c:pt>
                <c:pt idx="6">
                  <c:v>0.19600000000000001</c:v>
                </c:pt>
                <c:pt idx="7">
                  <c:v>0.224</c:v>
                </c:pt>
                <c:pt idx="8">
                  <c:v>0.25700000000000001</c:v>
                </c:pt>
                <c:pt idx="9">
                  <c:v>0.34499999999999997</c:v>
                </c:pt>
                <c:pt idx="10">
                  <c:v>0.20899999999999999</c:v>
                </c:pt>
                <c:pt idx="11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BA-40C5-B103-12D801E1B1FA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Foglio1!$C$2:$C$13</c:f>
              <c:numCache>
                <c:formatCode>0.0%</c:formatCode>
                <c:ptCount val="12"/>
                <c:pt idx="0">
                  <c:v>0.12</c:v>
                </c:pt>
                <c:pt idx="1">
                  <c:v>5.8000000000000003E-2</c:v>
                </c:pt>
                <c:pt idx="2">
                  <c:v>0.108</c:v>
                </c:pt>
                <c:pt idx="3">
                  <c:v>5.7000000000000002E-2</c:v>
                </c:pt>
                <c:pt idx="4">
                  <c:v>0.14399999999999999</c:v>
                </c:pt>
                <c:pt idx="5">
                  <c:v>0.106</c:v>
                </c:pt>
                <c:pt idx="6">
                  <c:v>0.16500000000000001</c:v>
                </c:pt>
                <c:pt idx="7">
                  <c:v>0.13400000000000001</c:v>
                </c:pt>
                <c:pt idx="8">
                  <c:v>0.185</c:v>
                </c:pt>
                <c:pt idx="9">
                  <c:v>0.13300000000000001</c:v>
                </c:pt>
                <c:pt idx="10">
                  <c:v>0.16500000000000001</c:v>
                </c:pt>
                <c:pt idx="11">
                  <c:v>0.185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BA-40C5-B103-12D801E1B1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603959279"/>
        <c:axId val="1603953999"/>
      </c:barChart>
      <c:catAx>
        <c:axId val="16039592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03953999"/>
        <c:crosses val="autoZero"/>
        <c:auto val="1"/>
        <c:lblAlgn val="ctr"/>
        <c:lblOffset val="100"/>
        <c:noMultiLvlLbl val="0"/>
      </c:catAx>
      <c:valAx>
        <c:axId val="1603953999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6039592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Foglio1!$B$2:$B$13</c:f>
              <c:numCache>
                <c:formatCode>_-* #,##0_-;\-* #,##0_-;_-* "-"??_-;_-@_-</c:formatCode>
                <c:ptCount val="12"/>
                <c:pt idx="0">
                  <c:v>122300</c:v>
                </c:pt>
                <c:pt idx="1">
                  <c:v>136555.62</c:v>
                </c:pt>
                <c:pt idx="2">
                  <c:v>147927.04000000001</c:v>
                </c:pt>
                <c:pt idx="3">
                  <c:v>189532.26541277231</c:v>
                </c:pt>
                <c:pt idx="4">
                  <c:v>181162.62951379153</c:v>
                </c:pt>
                <c:pt idx="5">
                  <c:v>190702.20399999997</c:v>
                </c:pt>
                <c:pt idx="6">
                  <c:v>206459.5529778646</c:v>
                </c:pt>
                <c:pt idx="7">
                  <c:v>204794.23793953835</c:v>
                </c:pt>
                <c:pt idx="8">
                  <c:v>178580.33650105048</c:v>
                </c:pt>
                <c:pt idx="9">
                  <c:v>158414.33677597361</c:v>
                </c:pt>
                <c:pt idx="10">
                  <c:v>154833.35889223192</c:v>
                </c:pt>
                <c:pt idx="11">
                  <c:v>174866.1664840008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BA-40C5-B103-12D801E1B1FA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Foglio1!$C$2:$C$13</c:f>
              <c:numCache>
                <c:formatCode>_-* #,##0_-;\-* #,##0_-;_-* "-"??_-;_-@_-</c:formatCode>
                <c:ptCount val="12"/>
                <c:pt idx="0">
                  <c:v>163555</c:v>
                </c:pt>
                <c:pt idx="1">
                  <c:v>167976.78599999996</c:v>
                </c:pt>
                <c:pt idx="2">
                  <c:v>193348.08499999999</c:v>
                </c:pt>
                <c:pt idx="3">
                  <c:v>214308.95200000002</c:v>
                </c:pt>
                <c:pt idx="4">
                  <c:v>223947.61666666664</c:v>
                </c:pt>
                <c:pt idx="5">
                  <c:v>233548.66799999998</c:v>
                </c:pt>
                <c:pt idx="6">
                  <c:v>246827.19226851419</c:v>
                </c:pt>
                <c:pt idx="7">
                  <c:v>250661.52539761289</c:v>
                </c:pt>
                <c:pt idx="8">
                  <c:v>224498.29057225873</c:v>
                </c:pt>
                <c:pt idx="9">
                  <c:v>213143.84610751475</c:v>
                </c:pt>
                <c:pt idx="10">
                  <c:v>187120.6562718213</c:v>
                </c:pt>
                <c:pt idx="11">
                  <c:v>188801.14724403806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BA-40C5-B103-12D801E1B1FA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Foglio1!$A$2:$A$13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Foglio1!$D$2:$D$13</c:f>
              <c:numCache>
                <c:formatCode>_-* #,##0_-;\-* #,##0_-;_-* "-"??_-;_-@_-</c:formatCode>
                <c:ptCount val="12"/>
                <c:pt idx="0">
                  <c:v>183167</c:v>
                </c:pt>
                <c:pt idx="1">
                  <c:v>177700</c:v>
                </c:pt>
                <c:pt idx="2">
                  <c:v>214269.47982402891</c:v>
                </c:pt>
                <c:pt idx="3">
                  <c:v>226417.52254182109</c:v>
                </c:pt>
                <c:pt idx="4">
                  <c:v>256251.0339295087</c:v>
                </c:pt>
                <c:pt idx="5">
                  <c:v>258257.64549344525</c:v>
                </c:pt>
                <c:pt idx="6">
                  <c:v>287506.5031153289</c:v>
                </c:pt>
                <c:pt idx="7">
                  <c:v>284217.55929604545</c:v>
                </c:pt>
                <c:pt idx="8">
                  <c:v>265997.125972596</c:v>
                </c:pt>
                <c:pt idx="9">
                  <c:v>241529.42461040351</c:v>
                </c:pt>
                <c:pt idx="10">
                  <c:v>218038</c:v>
                </c:pt>
                <c:pt idx="11">
                  <c:v>223700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9E-4E73-A2CA-5A2F07FF1B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603959279"/>
        <c:axId val="1603953999"/>
      </c:barChart>
      <c:catAx>
        <c:axId val="16039592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03953999"/>
        <c:crosses val="autoZero"/>
        <c:auto val="1"/>
        <c:lblAlgn val="ctr"/>
        <c:lblOffset val="100"/>
        <c:noMultiLvlLbl val="0"/>
      </c:catAx>
      <c:valAx>
        <c:axId val="1603953999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16039592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1"/>
          <c:order val="0"/>
          <c:tx>
            <c:strRef>
              <c:f>NAZIONI!$C$16</c:f>
              <c:strCache>
                <c:ptCount val="1"/>
                <c:pt idx="0">
                  <c:v>Valore %</c:v>
                </c:pt>
              </c:strCache>
            </c:strRef>
          </c:tx>
          <c:explosion val="1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830-4166-AA04-FD10E33758DC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830-4166-AA04-FD10E33758DC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830-4166-AA04-FD10E33758DC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830-4166-AA04-FD10E33758DC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830-4166-AA04-FD10E33758DC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830-4166-AA04-FD10E33758DC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830-4166-AA04-FD10E33758DC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830-4166-AA04-FD10E33758DC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830-4166-AA04-FD10E33758DC}"/>
              </c:ext>
            </c:extLst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830-4166-AA04-FD10E33758DC}"/>
              </c:ext>
            </c:extLst>
          </c:dPt>
          <c:dPt>
            <c:idx val="10"/>
            <c:bubble3D val="0"/>
            <c:spPr>
              <a:gradFill>
                <a:gsLst>
                  <a:gs pos="100000">
                    <a:schemeClr val="accent5">
                      <a:lumMod val="60000"/>
                      <a:lumMod val="60000"/>
                      <a:lumOff val="40000"/>
                    </a:schemeClr>
                  </a:gs>
                  <a:gs pos="0">
                    <a:schemeClr val="accent5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D830-4166-AA04-FD10E33758DC}"/>
              </c:ext>
            </c:extLst>
          </c:dPt>
          <c:dPt>
            <c:idx val="11"/>
            <c:bubble3D val="0"/>
            <c:spPr>
              <a:gradFill>
                <a:gsLst>
                  <a:gs pos="100000">
                    <a:schemeClr val="accent6">
                      <a:lumMod val="60000"/>
                      <a:lumMod val="60000"/>
                      <a:lumOff val="40000"/>
                    </a:schemeClr>
                  </a:gs>
                  <a:gs pos="0">
                    <a:schemeClr val="accent6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D830-4166-AA04-FD10E33758DC}"/>
              </c:ext>
            </c:extLst>
          </c:dPt>
          <c:dPt>
            <c:idx val="12"/>
            <c:bubble3D val="0"/>
            <c:spPr>
              <a:gradFill>
                <a:gsLst>
                  <a:gs pos="100000">
                    <a:schemeClr val="accent1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D830-4166-AA04-FD10E33758DC}"/>
              </c:ext>
            </c:extLst>
          </c:dPt>
          <c:dPt>
            <c:idx val="13"/>
            <c:bubble3D val="0"/>
            <c:spPr>
              <a:gradFill>
                <a:gsLst>
                  <a:gs pos="100000">
                    <a:schemeClr val="accent2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2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D830-4166-AA04-FD10E33758DC}"/>
              </c:ext>
            </c:extLst>
          </c:dPt>
          <c:dPt>
            <c:idx val="14"/>
            <c:bubble3D val="0"/>
            <c:spPr>
              <a:gradFill>
                <a:gsLst>
                  <a:gs pos="100000">
                    <a:schemeClr val="accent3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3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D830-4166-AA04-FD10E33758DC}"/>
              </c:ext>
            </c:extLst>
          </c:dPt>
          <c:dPt>
            <c:idx val="15"/>
            <c:bubble3D val="0"/>
            <c:spPr>
              <a:gradFill>
                <a:gsLst>
                  <a:gs pos="100000">
                    <a:schemeClr val="accent4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4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D830-4166-AA04-FD10E33758DC}"/>
              </c:ext>
            </c:extLst>
          </c:dPt>
          <c:dPt>
            <c:idx val="16"/>
            <c:bubble3D val="0"/>
            <c:spPr>
              <a:gradFill>
                <a:gsLst>
                  <a:gs pos="100000">
                    <a:schemeClr val="accent5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5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D830-4166-AA04-FD10E33758DC}"/>
              </c:ext>
            </c:extLst>
          </c:dPt>
          <c:dPt>
            <c:idx val="17"/>
            <c:bubble3D val="0"/>
            <c:spPr>
              <a:gradFill>
                <a:gsLst>
                  <a:gs pos="100000">
                    <a:schemeClr val="accent6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6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D830-4166-AA04-FD10E33758DC}"/>
              </c:ext>
            </c:extLst>
          </c:dPt>
          <c:dPt>
            <c:idx val="18"/>
            <c:bubble3D val="0"/>
            <c:spPr>
              <a:gradFill>
                <a:gsLst>
                  <a:gs pos="100000">
                    <a:schemeClr val="accent1">
                      <a:lumMod val="8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D830-4166-AA04-FD10E33758DC}"/>
              </c:ext>
            </c:extLst>
          </c:dPt>
          <c:dPt>
            <c:idx val="19"/>
            <c:bubble3D val="0"/>
            <c:spPr>
              <a:gradFill>
                <a:gsLst>
                  <a:gs pos="100000">
                    <a:schemeClr val="accent2">
                      <a:lumMod val="80000"/>
                      <a:lumMod val="60000"/>
                      <a:lumOff val="40000"/>
                    </a:schemeClr>
                  </a:gs>
                  <a:gs pos="0">
                    <a:schemeClr val="accent2">
                      <a:lumMod val="8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D830-4166-AA04-FD10E33758DC}"/>
              </c:ext>
            </c:extLst>
          </c:dPt>
          <c:dLbls>
            <c:dLbl>
              <c:idx val="0"/>
              <c:layout>
                <c:manualLayout>
                  <c:x val="2.0971966159300057E-2"/>
                  <c:y val="-0.1029411764705882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30-4166-AA04-FD10E33758DC}"/>
                </c:ext>
              </c:extLst>
            </c:dLbl>
            <c:dLbl>
              <c:idx val="1"/>
              <c:layout>
                <c:manualLayout>
                  <c:x val="6.9368811142300188E-2"/>
                  <c:y val="-9.558823529411766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830-4166-AA04-FD10E33758DC}"/>
                </c:ext>
              </c:extLst>
            </c:dLbl>
            <c:dLbl>
              <c:idx val="2"/>
              <c:layout>
                <c:manualLayout>
                  <c:x val="0.13228470962020036"/>
                  <c:y val="-5.882352941176470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30-4166-AA04-FD10E33758DC}"/>
                </c:ext>
              </c:extLst>
            </c:dLbl>
            <c:dLbl>
              <c:idx val="3"/>
              <c:layout>
                <c:manualLayout>
                  <c:x val="8.7114320969400236E-2"/>
                  <c:y val="1.715686274509804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830-4166-AA04-FD10E33758DC}"/>
                </c:ext>
              </c:extLst>
            </c:dLbl>
            <c:dLbl>
              <c:idx val="4"/>
              <c:layout>
                <c:manualLayout>
                  <c:x val="8.2274636471100226E-2"/>
                  <c:y val="6.127450980392156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830-4166-AA04-FD10E33758DC}"/>
                </c:ext>
              </c:extLst>
            </c:dLbl>
            <c:dLbl>
              <c:idx val="5"/>
              <c:layout>
                <c:manualLayout>
                  <c:x val="8.7114320969400125E-2"/>
                  <c:y val="9.068627450980373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830-4166-AA04-FD10E33758DC}"/>
                </c:ext>
              </c:extLst>
            </c:dLbl>
            <c:dLbl>
              <c:idx val="6"/>
              <c:layout>
                <c:manualLayout>
                  <c:x val="3.8717475986400109E-2"/>
                  <c:y val="9.313725490196060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830-4166-AA04-FD10E33758DC}"/>
                </c:ext>
              </c:extLst>
            </c:dLbl>
            <c:dLbl>
              <c:idx val="7"/>
              <c:layout>
                <c:manualLayout>
                  <c:x val="6.4529126643999585E-3"/>
                  <c:y val="0.1127450980392155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830-4166-AA04-FD10E33758DC}"/>
                </c:ext>
              </c:extLst>
            </c:dLbl>
            <c:dLbl>
              <c:idx val="8"/>
              <c:layout>
                <c:manualLayout>
                  <c:x val="-2.903810698980008E-2"/>
                  <c:y val="0.100490196078431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830-4166-AA04-FD10E33758DC}"/>
                </c:ext>
              </c:extLst>
            </c:dLbl>
            <c:dLbl>
              <c:idx val="9"/>
              <c:layout>
                <c:manualLayout>
                  <c:x val="-4.1943932318600115E-2"/>
                  <c:y val="9.313725490196078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830-4166-AA04-FD10E33758DC}"/>
                </c:ext>
              </c:extLst>
            </c:dLbl>
            <c:dLbl>
              <c:idx val="10"/>
              <c:layout>
                <c:manualLayout>
                  <c:x val="-6.2915898477900203E-2"/>
                  <c:y val="8.823529411764706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830-4166-AA04-FD10E33758DC}"/>
                </c:ext>
              </c:extLst>
            </c:dLbl>
            <c:dLbl>
              <c:idx val="11"/>
              <c:layout>
                <c:manualLayout>
                  <c:x val="-8.2274636471100226E-2"/>
                  <c:y val="7.352941176470578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830-4166-AA04-FD10E33758DC}"/>
                </c:ext>
              </c:extLst>
            </c:dLbl>
            <c:dLbl>
              <c:idx val="12"/>
              <c:layout>
                <c:manualLayout>
                  <c:x val="-8.0661408305000223E-2"/>
                  <c:y val="5.637254901960793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830-4166-AA04-FD10E33758DC}"/>
                </c:ext>
              </c:extLst>
            </c:dLbl>
            <c:dLbl>
              <c:idx val="13"/>
              <c:layout>
                <c:manualLayout>
                  <c:x val="-0.1355111659524004"/>
                  <c:y val="7.352941176470578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D830-4166-AA04-FD10E33758DC}"/>
                </c:ext>
              </c:extLst>
            </c:dLbl>
            <c:dLbl>
              <c:idx val="14"/>
              <c:layout>
                <c:manualLayout>
                  <c:x val="-0.15325667577950042"/>
                  <c:y val="5.637254901960784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D830-4166-AA04-FD10E33758DC}"/>
                </c:ext>
              </c:extLst>
            </c:dLbl>
            <c:dLbl>
              <c:idx val="15"/>
              <c:layout>
                <c:manualLayout>
                  <c:x val="-0.14841699128120042"/>
                  <c:y val="3.921568627450980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D830-4166-AA04-FD10E33758DC}"/>
                </c:ext>
              </c:extLst>
            </c:dLbl>
            <c:dLbl>
              <c:idx val="16"/>
              <c:layout>
                <c:manualLayout>
                  <c:x val="-0.14035085045070039"/>
                  <c:y val="1.225490196078422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D830-4166-AA04-FD10E33758DC}"/>
                </c:ext>
              </c:extLst>
            </c:dLbl>
            <c:dLbl>
              <c:idx val="17"/>
              <c:layout>
                <c:manualLayout>
                  <c:x val="-0.11453919979310033"/>
                  <c:y val="-1.96078431372549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D830-4166-AA04-FD10E33758DC}"/>
                </c:ext>
              </c:extLst>
            </c:dLbl>
            <c:dLbl>
              <c:idx val="18"/>
              <c:layout>
                <c:manualLayout>
                  <c:x val="-0.11615242795920032"/>
                  <c:y val="-6.862745098039216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D830-4166-AA04-FD10E33758DC}"/>
                </c:ext>
              </c:extLst>
            </c:dLbl>
            <c:dLbl>
              <c:idx val="19"/>
              <c:layout>
                <c:manualLayout>
                  <c:x val="-0.11615242795920037"/>
                  <c:y val="-9.803921568627453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D830-4166-AA04-FD10E33758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NAZIONI!$A$17:$A$36</c:f>
              <c:strCache>
                <c:ptCount val="20"/>
                <c:pt idx="0">
                  <c:v>Germany</c:v>
                </c:pt>
                <c:pt idx="1">
                  <c:v>France</c:v>
                </c:pt>
                <c:pt idx="2">
                  <c:v>United Kingdom of Great Britain and Northern Ireland</c:v>
                </c:pt>
                <c:pt idx="3">
                  <c:v>Spain</c:v>
                </c:pt>
                <c:pt idx="4">
                  <c:v>Romania</c:v>
                </c:pt>
                <c:pt idx="5">
                  <c:v>Belgium</c:v>
                </c:pt>
                <c:pt idx="6">
                  <c:v>India</c:v>
                </c:pt>
                <c:pt idx="7">
                  <c:v>Switzerland</c:v>
                </c:pt>
                <c:pt idx="8">
                  <c:v>Netherlands</c:v>
                </c:pt>
                <c:pt idx="9">
                  <c:v>Senegal</c:v>
                </c:pt>
                <c:pt idx="10">
                  <c:v>Poland</c:v>
                </c:pt>
                <c:pt idx="11">
                  <c:v>Albania</c:v>
                </c:pt>
                <c:pt idx="12">
                  <c:v>China</c:v>
                </c:pt>
                <c:pt idx="13">
                  <c:v>Nigeria</c:v>
                </c:pt>
                <c:pt idx="14">
                  <c:v>Brazil</c:v>
                </c:pt>
                <c:pt idx="15">
                  <c:v>Ukraine</c:v>
                </c:pt>
                <c:pt idx="16">
                  <c:v>United States of America</c:v>
                </c:pt>
                <c:pt idx="17">
                  <c:v>Pakistan</c:v>
                </c:pt>
                <c:pt idx="18">
                  <c:v>Ghana</c:v>
                </c:pt>
                <c:pt idx="19">
                  <c:v>Altri</c:v>
                </c:pt>
              </c:strCache>
              <c:extLst/>
            </c:strRef>
          </c:cat>
          <c:val>
            <c:numRef>
              <c:f>NAZIONI!$C$17:$C$36</c:f>
              <c:numCache>
                <c:formatCode>0.0%</c:formatCode>
                <c:ptCount val="20"/>
                <c:pt idx="0">
                  <c:v>7.7984406028991635E-2</c:v>
                </c:pt>
                <c:pt idx="1">
                  <c:v>7.6451849224671492E-2</c:v>
                </c:pt>
                <c:pt idx="2">
                  <c:v>7.5504276134465614E-2</c:v>
                </c:pt>
                <c:pt idx="3">
                  <c:v>6.9895388269374761E-2</c:v>
                </c:pt>
                <c:pt idx="4">
                  <c:v>6.5551466768209984E-2</c:v>
                </c:pt>
                <c:pt idx="5">
                  <c:v>4.9187437375305267E-2</c:v>
                </c:pt>
                <c:pt idx="6">
                  <c:v>4.8650658095785247E-2</c:v>
                </c:pt>
                <c:pt idx="7">
                  <c:v>4.8556962415122168E-2</c:v>
                </c:pt>
                <c:pt idx="8">
                  <c:v>4.5574737960394289E-2</c:v>
                </c:pt>
                <c:pt idx="9">
                  <c:v>4.4383273046972836E-2</c:v>
                </c:pt>
                <c:pt idx="10">
                  <c:v>3.6131099491376405E-2</c:v>
                </c:pt>
                <c:pt idx="11">
                  <c:v>2.7409661667877828E-2</c:v>
                </c:pt>
                <c:pt idx="12">
                  <c:v>2.7084864909878749E-2</c:v>
                </c:pt>
                <c:pt idx="13">
                  <c:v>2.3949615555763651E-2</c:v>
                </c:pt>
                <c:pt idx="14">
                  <c:v>2.3496706871874821E-2</c:v>
                </c:pt>
                <c:pt idx="15">
                  <c:v>2.2039909545208455E-2</c:v>
                </c:pt>
                <c:pt idx="16">
                  <c:v>1.8372880574827274E-2</c:v>
                </c:pt>
                <c:pt idx="17">
                  <c:v>1.6358350543528782E-2</c:v>
                </c:pt>
                <c:pt idx="18">
                  <c:v>1.4278341280994944E-2</c:v>
                </c:pt>
                <c:pt idx="19">
                  <c:v>0.18913811423937574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28-D830-4166-AA04-FD10E33758D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126037760582702E-2"/>
          <c:y val="9.0648757805407862E-2"/>
          <c:w val="0.92586755069300131"/>
          <c:h val="0.813512586780888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65000"/>
                    <a:lumMod val="110000"/>
                  </a:schemeClr>
                </a:gs>
                <a:gs pos="88000">
                  <a:schemeClr val="accent2">
                    <a:tint val="9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Numero Carte</c:v>
                </c:pt>
                <c:pt idx="1">
                  <c:v>Numero Transazioni</c:v>
                </c:pt>
                <c:pt idx="2">
                  <c:v>Numero Medio Transazioni
 per cliente</c:v>
                </c:pt>
                <c:pt idx="3">
                  <c:v>Importo Totale</c:v>
                </c:pt>
              </c:strCache>
            </c:strRef>
          </c:cat>
          <c:val>
            <c:numRef>
              <c:f>Foglio1!$B$2:$B$5</c:f>
              <c:numCache>
                <c:formatCode>0.0%</c:formatCode>
                <c:ptCount val="4"/>
                <c:pt idx="0">
                  <c:v>0.34768211920529801</c:v>
                </c:pt>
                <c:pt idx="1">
                  <c:v>0.35851122058018614</c:v>
                </c:pt>
                <c:pt idx="2">
                  <c:v>2.6315789473684209E-2</c:v>
                </c:pt>
                <c:pt idx="3">
                  <c:v>0.25018504811250936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89-4BF1-B7FF-4AC743AF995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65000"/>
                    <a:lumMod val="110000"/>
                  </a:schemeClr>
                </a:gs>
                <a:gs pos="88000">
                  <a:schemeClr val="accent4">
                    <a:tint val="9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Numero Carte</c:v>
                </c:pt>
                <c:pt idx="1">
                  <c:v>Numero Transazioni</c:v>
                </c:pt>
                <c:pt idx="2">
                  <c:v>Numero Medio Transazioni
 per cliente</c:v>
                </c:pt>
                <c:pt idx="3">
                  <c:v>Importo Totale</c:v>
                </c:pt>
              </c:strCache>
            </c:strRef>
          </c:cat>
          <c:val>
            <c:numRef>
              <c:f>Foglio1!$C$2:$C$5</c:f>
              <c:numCache>
                <c:formatCode>0.0%</c:formatCode>
                <c:ptCount val="4"/>
                <c:pt idx="0">
                  <c:v>0.3101952277657265</c:v>
                </c:pt>
                <c:pt idx="1">
                  <c:v>0.3125</c:v>
                </c:pt>
                <c:pt idx="2">
                  <c:v>7.9575596816975364E-3</c:v>
                </c:pt>
                <c:pt idx="3">
                  <c:v>0.26973684210526305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0E-408C-858A-EAB9AFF0CB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53256751"/>
        <c:axId val="153258191"/>
      </c:barChart>
      <c:catAx>
        <c:axId val="15325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258191"/>
        <c:crosses val="autoZero"/>
        <c:auto val="1"/>
        <c:lblAlgn val="ctr"/>
        <c:lblOffset val="100"/>
        <c:noMultiLvlLbl val="0"/>
      </c:catAx>
      <c:valAx>
        <c:axId val="153258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256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816662034456528E-2"/>
          <c:y val="0.11464378593227556"/>
          <c:w val="0.86126742350374941"/>
          <c:h val="0.720607023751587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65000"/>
                    <a:lumMod val="110000"/>
                  </a:schemeClr>
                </a:gs>
                <a:gs pos="88000">
                  <a:schemeClr val="accent2">
                    <a:tint val="9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Numero Carte</c:v>
                </c:pt>
                <c:pt idx="1">
                  <c:v>Numero Transazioni</c:v>
                </c:pt>
                <c:pt idx="2">
                  <c:v>Numero Medio Transazioni
 per cliente</c:v>
                </c:pt>
                <c:pt idx="3">
                  <c:v>Importo Totale</c:v>
                </c:pt>
              </c:strCache>
            </c:strRef>
          </c:cat>
          <c:val>
            <c:numRef>
              <c:f>Foglio1!$B$2:$B$5</c:f>
              <c:numCache>
                <c:formatCode>0.0%</c:formatCode>
                <c:ptCount val="4"/>
                <c:pt idx="0">
                  <c:v>0.29549718574108819</c:v>
                </c:pt>
                <c:pt idx="1">
                  <c:v>0.30027803521779428</c:v>
                </c:pt>
                <c:pt idx="2">
                  <c:v>2.6315789473684209E-2</c:v>
                </c:pt>
                <c:pt idx="3">
                  <c:v>0.19604974396488672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89-4BF1-B7FF-4AC743AF995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65000"/>
                    <a:lumMod val="110000"/>
                  </a:schemeClr>
                </a:gs>
                <a:gs pos="88000">
                  <a:schemeClr val="accent4">
                    <a:tint val="9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Numero Carte</c:v>
                </c:pt>
                <c:pt idx="1">
                  <c:v>Numero Transazioni</c:v>
                </c:pt>
                <c:pt idx="2">
                  <c:v>Numero Medio Transazioni
 per cliente</c:v>
                </c:pt>
                <c:pt idx="3">
                  <c:v>Importo Totale</c:v>
                </c:pt>
              </c:strCache>
            </c:strRef>
          </c:cat>
          <c:val>
            <c:numRef>
              <c:f>Foglio1!$C$2:$C$5</c:f>
              <c:numCache>
                <c:formatCode>0.0%</c:formatCode>
                <c:ptCount val="4"/>
                <c:pt idx="0">
                  <c:v>0.23881464264962229</c:v>
                </c:pt>
                <c:pt idx="1">
                  <c:v>0.23951751866743262</c:v>
                </c:pt>
                <c:pt idx="2">
                  <c:v>7.9575596816975364E-3</c:v>
                </c:pt>
                <c:pt idx="3">
                  <c:v>0.14681208053691264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16-43EA-B9DD-A7FE454A4D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53256751"/>
        <c:axId val="153258191"/>
      </c:barChart>
      <c:catAx>
        <c:axId val="15325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258191"/>
        <c:crosses val="autoZero"/>
        <c:auto val="1"/>
        <c:lblAlgn val="ctr"/>
        <c:lblOffset val="100"/>
        <c:noMultiLvlLbl val="0"/>
      </c:catAx>
      <c:valAx>
        <c:axId val="153258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256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82AAE1D-D5D8-5048-9343-54334B0C02FB}" type="datetimeFigureOut">
              <a:rPr lang="it-IT" smtClean="0"/>
              <a:t>09/04/2025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8B6BF3B-D305-E843-8781-3A9DD2C4D7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7655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EA7FC-6037-33E4-7F22-3734ED644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F32B50A0-56DA-EE76-FF78-DC372371CB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CDA37AA-B4BF-2307-4128-175256F0B6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0277DD7-B65A-C22E-D314-56C2935904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6BF3B-D305-E843-8781-3A9DD2C4D75B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5095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31EDE-3D61-A575-B4FA-C605765A0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432EDF6-D6C9-52CA-18C8-04120B5DEC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BAC7306F-D8D3-2057-4A58-F035E72C2A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DD3CA83-0FF8-3FFC-8B06-8484C3EDBA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6BF3B-D305-E843-8781-3A9DD2C4D75B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2222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EE742-E351-6655-AF25-724C00B96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D544876-7590-5272-FE54-6C744BB43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3517BB5-05F2-A8AA-9785-A072199591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FB7088F-CD9B-5FF4-D91E-B2A0D2C04A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6BF3B-D305-E843-8781-3A9DD2C4D75B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118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61211-A08F-064A-8B4E-1B3942B69F6E}" type="datetime1">
              <a:rPr lang="it-IT" smtClean="0"/>
              <a:t>09/04/2025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457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6FBE7-86ED-6849-8E0B-9CFA39119F56}" type="datetime1">
              <a:rPr lang="it-IT" smtClean="0"/>
              <a:t>09/04/2025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00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ED6AC-BA3B-064B-9F41-BAF598904C1A}" type="datetime1">
              <a:rPr lang="it-IT" smtClean="0"/>
              <a:t>09/04/2025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6955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704B-C5F2-1A47-8F89-23E5EB115CCD}" type="datetime1">
              <a:rPr lang="it-IT" smtClean="0"/>
              <a:t>09/04/2025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77352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FD07-0F51-094D-AC3A-1CA98BFB0684}" type="datetime1">
              <a:rPr lang="it-IT" smtClean="0"/>
              <a:t>09/04/2025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2501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7C544-65B1-724A-83FE-8B676C2C41CB}" type="datetime1">
              <a:rPr lang="it-IT" smtClean="0"/>
              <a:t>09/04/2025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8383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32C12-442E-7744-90F1-2F03F66C0830}" type="datetime1">
              <a:rPr lang="it-IT" smtClean="0"/>
              <a:t>09/04/2025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674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D2B8C-1768-B349-BDE0-0026370EE70E}" type="datetime1">
              <a:rPr lang="it-IT" smtClean="0"/>
              <a:t>09/04/2025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763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812D-1685-614C-9701-808F1817C8F1}" type="datetime1">
              <a:rPr lang="it-IT" smtClean="0"/>
              <a:t>09/04/2025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699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99EE-203D-3C42-80CF-7E3D82087D19}" type="datetime1">
              <a:rPr lang="it-IT" smtClean="0"/>
              <a:t>09/04/2025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211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117B-B5F1-0549-A6AE-3922CD00B1E5}" type="datetime1">
              <a:rPr lang="it-IT" smtClean="0"/>
              <a:t>09/04/2025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235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D337-3FED-1E44-AE87-06C810BC2FD0}" type="datetime1">
              <a:rPr lang="it-IT" smtClean="0"/>
              <a:t>09/04/2025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7961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9810-AD0A-1D4F-979F-AED353C7580A}" type="datetime1">
              <a:rPr lang="it-IT" smtClean="0"/>
              <a:t>09/04/2025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509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BCAD-F357-DB48-89E5-463565FA5E5A}" type="datetime1">
              <a:rPr lang="it-IT" smtClean="0"/>
              <a:t>09/04/2025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774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9C3EC-421A-E54C-9F15-A905943B281E}" type="datetime1">
              <a:rPr lang="it-IT" smtClean="0"/>
              <a:t>09/04/2025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6602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D9660-B218-2949-868A-51C613D14A71}" type="datetime1">
              <a:rPr lang="it-IT" smtClean="0"/>
              <a:t>09/04/2025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754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511FD-7B5C-3344-98B4-0E7C48105D42}" type="datetime1">
              <a:rPr lang="it-IT" smtClean="0"/>
              <a:t>09/04/2025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2920B8E-73CB-4C6E-B698-9259722FD5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529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-cult.it/brescia-capitale-italiana-della-cultura-2023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file:////Users/apiscopo/Library/Containers/com.microsoft.Outlook/Data/Library/Caches/Signatures/signature_2841552705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file:////Users/apiscopo/Library/Containers/com.microsoft.Outlook/Data/Library/Caches/Signatures/signature_284155270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apiscopo/Library/Containers/com.microsoft.Outlook/Data/Library/Caches/Signatures/signature_2841552705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image" Target="file:////Users/apiscopo/Library/Containers/com.microsoft.Outlook/Data/Library/Caches/Signatures/signature_2841552705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image" Target="file:////Users/apiscopo/Library/Containers/com.microsoft.Outlook/Data/Library/Caches/Signatures/signature_2841552705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image" Target="file:////Users/apiscopo/Library/Containers/com.microsoft.Outlook/Data/Library/Caches/Signatures/signature_2841552705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apiscopo/Library/Containers/com.microsoft.Outlook/Data/Library/Caches/Signatures/signature_284155270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apiscopo/Library/Containers/com.microsoft.Outlook/Data/Library/Caches/Signatures/signature_284155270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file:////Users/apiscopo/Library/Containers/com.microsoft.Outlook/Data/Library/Caches/Signatures/signature_284155270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//Users/apiscopo/Library/Containers/com.microsoft.Outlook/Data/Library/Caches/Signatures/signature_284155270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file:////Users/apiscopo/Library/Containers/com.microsoft.Outlook/Data/Library/Caches/Signatures/signature_284155270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apiscopo/Library/Containers/com.microsoft.Outlook/Data/Library/Caches/Signatures/signature_2841552705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//Users/apiscopo/Library/Containers/com.microsoft.Outlook/Data/Library/Caches/Signatures/signature_2841552705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file:////Users/apiscopo/Library/Containers/com.microsoft.Outlook/Data/Library/Caches/Signatures/signature_284155270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magine 14" descr="Immagine che contiene aria aperta, edificio, cielo, cupola&#10;&#10;Descrizione generata automaticamente">
            <a:extLst>
              <a:ext uri="{FF2B5EF4-FFF2-40B4-BE49-F238E27FC236}">
                <a16:creationId xmlns:a16="http://schemas.microsoft.com/office/drawing/2014/main" id="{D9BEBA95-34B1-7262-A121-4319DE4301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10000"/>
          <a:stretch/>
        </p:blipFill>
        <p:spPr>
          <a:xfrm>
            <a:off x="0" y="-388306"/>
            <a:ext cx="12192000" cy="6858000"/>
          </a:xfrm>
          <a:prstGeom prst="rect">
            <a:avLst/>
          </a:prstGeom>
        </p:spPr>
      </p:pic>
      <p:sp>
        <p:nvSpPr>
          <p:cNvPr id="17" name="Rettangolo 16">
            <a:extLst>
              <a:ext uri="{FF2B5EF4-FFF2-40B4-BE49-F238E27FC236}">
                <a16:creationId xmlns:a16="http://schemas.microsoft.com/office/drawing/2014/main" id="{ED9F6966-3ED7-25CF-A8C3-F4D0EF5B6521}"/>
              </a:ext>
            </a:extLst>
          </p:cNvPr>
          <p:cNvSpPr/>
          <p:nvPr/>
        </p:nvSpPr>
        <p:spPr>
          <a:xfrm>
            <a:off x="-137787" y="5085567"/>
            <a:ext cx="12438345" cy="1891430"/>
          </a:xfrm>
          <a:prstGeom prst="rect">
            <a:avLst/>
          </a:prstGeom>
          <a:solidFill>
            <a:schemeClr val="bg1"/>
          </a:solidFill>
          <a:ln w="76200">
            <a:solidFill>
              <a:srgbClr val="2E83C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EBC1002A-1283-B50B-ED51-B3097235D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17" y="5352945"/>
            <a:ext cx="7957968" cy="618838"/>
          </a:xfrm>
        </p:spPr>
        <p:txBody>
          <a:bodyPr>
            <a:noAutofit/>
          </a:bodyPr>
          <a:lstStyle/>
          <a:p>
            <a:r>
              <a:rPr lang="it-IT" sz="35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PRESENTAZIONE DATI TURISTICI 2024</a:t>
            </a:r>
          </a:p>
        </p:txBody>
      </p:sp>
      <p:sp>
        <p:nvSpPr>
          <p:cNvPr id="19" name="Titolo 1">
            <a:extLst>
              <a:ext uri="{FF2B5EF4-FFF2-40B4-BE49-F238E27FC236}">
                <a16:creationId xmlns:a16="http://schemas.microsoft.com/office/drawing/2014/main" id="{45BD354F-8843-ECC1-92DA-7B1DA06989A2}"/>
              </a:ext>
            </a:extLst>
          </p:cNvPr>
          <p:cNvSpPr txBox="1">
            <a:spLocks/>
          </p:cNvSpPr>
          <p:nvPr/>
        </p:nvSpPr>
        <p:spPr>
          <a:xfrm>
            <a:off x="240317" y="6126794"/>
            <a:ext cx="3600163" cy="3945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Brescia (BS), 09 aprile 2025</a:t>
            </a:r>
          </a:p>
        </p:txBody>
      </p:sp>
      <p:pic>
        <p:nvPicPr>
          <p:cNvPr id="4" name="Immagine 2" descr="Image">
            <a:extLst>
              <a:ext uri="{FF2B5EF4-FFF2-40B4-BE49-F238E27FC236}">
                <a16:creationId xmlns:a16="http://schemas.microsoft.com/office/drawing/2014/main" id="{5C6E8EFD-04EA-566D-A9D6-106134098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869" y="5374711"/>
            <a:ext cx="3071814" cy="133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0F92E84-16EB-DD10-C9A1-0719102AE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0410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A311D-A9F7-58A1-925A-B67A92F16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>
            <a:extLst>
              <a:ext uri="{FF2B5EF4-FFF2-40B4-BE49-F238E27FC236}">
                <a16:creationId xmlns:a16="http://schemas.microsoft.com/office/drawing/2014/main" id="{1B25135C-3DCA-8FF0-826B-00B308E8EB4E}"/>
              </a:ext>
            </a:extLst>
          </p:cNvPr>
          <p:cNvSpPr txBox="1">
            <a:spLocks/>
          </p:cNvSpPr>
          <p:nvPr/>
        </p:nvSpPr>
        <p:spPr>
          <a:xfrm>
            <a:off x="2445280" y="348493"/>
            <a:ext cx="7872412" cy="1052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PRESENZE TURISTI STRANIERI</a:t>
            </a:r>
          </a:p>
          <a:p>
            <a:pPr algn="ctr"/>
            <a:r>
              <a:rPr lang="it-IT" sz="3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CITTA’</a:t>
            </a:r>
          </a:p>
        </p:txBody>
      </p:sp>
      <p:pic>
        <p:nvPicPr>
          <p:cNvPr id="4" name="Immagine 2" descr="Image">
            <a:extLst>
              <a:ext uri="{FF2B5EF4-FFF2-40B4-BE49-F238E27FC236}">
                <a16:creationId xmlns:a16="http://schemas.microsoft.com/office/drawing/2014/main" id="{6CD4FFB5-588C-713E-9855-393DCD36A0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55" y="88707"/>
            <a:ext cx="22574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7C5CD3A0-0669-6272-D3C9-DDC409924A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9442083"/>
              </p:ext>
            </p:extLst>
          </p:nvPr>
        </p:nvGraphicFramePr>
        <p:xfrm>
          <a:off x="358347" y="2001795"/>
          <a:ext cx="10775092" cy="4349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5234F54-60B5-CFEF-7218-4699DDDD8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5936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D7DEEC88-9060-7CBD-F6F3-76EC42826DA2}"/>
              </a:ext>
            </a:extLst>
          </p:cNvPr>
          <p:cNvSpPr txBox="1">
            <a:spLocks/>
          </p:cNvSpPr>
          <p:nvPr/>
        </p:nvSpPr>
        <p:spPr>
          <a:xfrm>
            <a:off x="1336835" y="126555"/>
            <a:ext cx="7872412" cy="6188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NAZIONALITÀ </a:t>
            </a:r>
          </a:p>
          <a:p>
            <a:pPr algn="ctr"/>
            <a:r>
              <a:rPr lang="it-IT" sz="3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TURISTI STRANIERI 2024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8DA240FC-1999-48E1-BB75-81B14175A8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4923550"/>
              </p:ext>
            </p:extLst>
          </p:nvPr>
        </p:nvGraphicFramePr>
        <p:xfrm>
          <a:off x="1336833" y="1381779"/>
          <a:ext cx="7872414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magine 2" descr="Image">
            <a:extLst>
              <a:ext uri="{FF2B5EF4-FFF2-40B4-BE49-F238E27FC236}">
                <a16:creationId xmlns:a16="http://schemas.microsoft.com/office/drawing/2014/main" id="{2F740EF3-15D3-4271-C3EE-E946EB6D13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7" y="283779"/>
            <a:ext cx="2124323" cy="923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D1A7A6A-ABBF-955B-07E1-FD5C6C85F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1821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589BE2-AEE0-4872-EC2E-F3707F210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558F3795-267F-1BBC-9B97-9C8D3E297983}"/>
              </a:ext>
            </a:extLst>
          </p:cNvPr>
          <p:cNvSpPr txBox="1">
            <a:spLocks/>
          </p:cNvSpPr>
          <p:nvPr/>
        </p:nvSpPr>
        <p:spPr>
          <a:xfrm>
            <a:off x="1691908" y="303944"/>
            <a:ext cx="7872412" cy="6188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24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ANDAMENTO CONSUMI </a:t>
            </a:r>
          </a:p>
          <a:p>
            <a:pPr algn="ctr"/>
            <a:r>
              <a:rPr lang="it-IT" sz="24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CATEGORIA «BAR E RISTORANTI»</a:t>
            </a:r>
          </a:p>
        </p:txBody>
      </p:sp>
      <p:pic>
        <p:nvPicPr>
          <p:cNvPr id="4" name="Immagine 2" descr="Image">
            <a:extLst>
              <a:ext uri="{FF2B5EF4-FFF2-40B4-BE49-F238E27FC236}">
                <a16:creationId xmlns:a16="http://schemas.microsoft.com/office/drawing/2014/main" id="{3659306C-FBF8-DB1A-F9AE-79F1D7B58C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7" y="283779"/>
            <a:ext cx="22574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943C37EA-3BB9-C920-FF98-50F3BE2FA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5745353"/>
              </p:ext>
            </p:extLst>
          </p:nvPr>
        </p:nvGraphicFramePr>
        <p:xfrm>
          <a:off x="951471" y="1647998"/>
          <a:ext cx="9675340" cy="4906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D6F23A-C85D-E511-A997-621C733E8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12</a:t>
            </a:fld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F87C041-DC7C-2C83-AB54-EE1FC20DC183}"/>
              </a:ext>
            </a:extLst>
          </p:cNvPr>
          <p:cNvSpPr txBox="1"/>
          <p:nvPr/>
        </p:nvSpPr>
        <p:spPr>
          <a:xfrm>
            <a:off x="3872203" y="1134555"/>
            <a:ext cx="36296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% incremento/decremento </a:t>
            </a:r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</a:rPr>
              <a:t>anno precedente</a:t>
            </a:r>
            <a:r>
              <a:rPr lang="it-IT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02260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4F0E9C-6319-458D-812B-5FF2D26F2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A6B525ED-36E3-65AD-9A60-1F838B784F9B}"/>
              </a:ext>
            </a:extLst>
          </p:cNvPr>
          <p:cNvSpPr txBox="1">
            <a:spLocks/>
          </p:cNvSpPr>
          <p:nvPr/>
        </p:nvSpPr>
        <p:spPr>
          <a:xfrm>
            <a:off x="1691908" y="303944"/>
            <a:ext cx="7872412" cy="6188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24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ANDAMENTO CONSUMI </a:t>
            </a:r>
          </a:p>
          <a:p>
            <a:pPr algn="ctr"/>
            <a:r>
              <a:rPr lang="it-IT" sz="24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CATEGORIA «VENDITA AL DETTAGLIO»</a:t>
            </a:r>
          </a:p>
        </p:txBody>
      </p:sp>
      <p:pic>
        <p:nvPicPr>
          <p:cNvPr id="4" name="Immagine 2" descr="Image">
            <a:extLst>
              <a:ext uri="{FF2B5EF4-FFF2-40B4-BE49-F238E27FC236}">
                <a16:creationId xmlns:a16="http://schemas.microsoft.com/office/drawing/2014/main" id="{F4DD46DD-4F9E-DDCC-9256-4FC32C7B9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7" y="283779"/>
            <a:ext cx="22574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60E796E0-FE23-8555-6AAF-1BA2A83D2E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0376490"/>
              </p:ext>
            </p:extLst>
          </p:nvPr>
        </p:nvGraphicFramePr>
        <p:xfrm>
          <a:off x="1328408" y="1442333"/>
          <a:ext cx="8235911" cy="5111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D2759C-3C2E-6C29-2580-FF03EEE59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13</a:t>
            </a:fld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98DCCED-C5E7-3535-779C-A568B147D21C}"/>
              </a:ext>
            </a:extLst>
          </p:cNvPr>
          <p:cNvSpPr txBox="1"/>
          <p:nvPr/>
        </p:nvSpPr>
        <p:spPr>
          <a:xfrm>
            <a:off x="3872203" y="1134555"/>
            <a:ext cx="66993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% incremento/decremento </a:t>
            </a:r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</a:rPr>
              <a:t>anno precedente</a:t>
            </a:r>
            <a:r>
              <a:rPr lang="it-IT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8015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B472C3-49CF-ADBD-B90C-FE9484B3A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D35F21A1-ADAD-5E01-DC1E-51146370E909}"/>
              </a:ext>
            </a:extLst>
          </p:cNvPr>
          <p:cNvSpPr txBox="1">
            <a:spLocks/>
          </p:cNvSpPr>
          <p:nvPr/>
        </p:nvSpPr>
        <p:spPr>
          <a:xfrm>
            <a:off x="1691908" y="303944"/>
            <a:ext cx="7872412" cy="6188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24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ANDAMENTO CONSUMI </a:t>
            </a:r>
          </a:p>
          <a:p>
            <a:pPr algn="ctr"/>
            <a:r>
              <a:rPr lang="it-IT" sz="24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CATEGORIA «ABBIGLIAMENTO»</a:t>
            </a:r>
          </a:p>
        </p:txBody>
      </p:sp>
      <p:pic>
        <p:nvPicPr>
          <p:cNvPr id="4" name="Immagine 2" descr="Image">
            <a:extLst>
              <a:ext uri="{FF2B5EF4-FFF2-40B4-BE49-F238E27FC236}">
                <a16:creationId xmlns:a16="http://schemas.microsoft.com/office/drawing/2014/main" id="{B6BEF469-AB5C-E06E-9FF8-BC042ED358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7" y="283779"/>
            <a:ext cx="22574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2066A43A-4513-5559-B197-E38EC1487D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1148762"/>
              </p:ext>
            </p:extLst>
          </p:nvPr>
        </p:nvGraphicFramePr>
        <p:xfrm>
          <a:off x="929692" y="1476627"/>
          <a:ext cx="9239919" cy="5097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F8FBB5-4870-03F6-9B0F-3EC6E6896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14</a:t>
            </a:fld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49AA03A-6EA6-C29E-FE70-506DB9CF83D0}"/>
              </a:ext>
            </a:extLst>
          </p:cNvPr>
          <p:cNvSpPr txBox="1"/>
          <p:nvPr/>
        </p:nvSpPr>
        <p:spPr>
          <a:xfrm>
            <a:off x="3872203" y="1134555"/>
            <a:ext cx="66993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% incremento/decremento </a:t>
            </a:r>
            <a:r>
              <a:rPr lang="it-IT" sz="1400" dirty="0">
                <a:solidFill>
                  <a:srgbClr val="000000"/>
                </a:solidFill>
                <a:latin typeface="Calibri" panose="020F0502020204030204" pitchFamily="34" charset="0"/>
              </a:rPr>
              <a:t>anno precedente</a:t>
            </a:r>
            <a:r>
              <a:rPr lang="it-IT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04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EBC1002A-1283-B50B-ED51-B3097235D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1284" y="332378"/>
            <a:ext cx="7559343" cy="618838"/>
          </a:xfrm>
        </p:spPr>
        <p:txBody>
          <a:bodyPr>
            <a:noAutofit/>
          </a:bodyPr>
          <a:lstStyle/>
          <a:p>
            <a:pPr algn="ctr"/>
            <a:r>
              <a:rPr lang="it-IT" sz="28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PRESENZE TURISTI  PER MESE IN CITTÀ</a:t>
            </a:r>
          </a:p>
        </p:txBody>
      </p:sp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06C2042D-F116-C2FA-2AB3-A7AE217A1F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6031854"/>
              </p:ext>
            </p:extLst>
          </p:nvPr>
        </p:nvGraphicFramePr>
        <p:xfrm>
          <a:off x="364228" y="1458096"/>
          <a:ext cx="9669458" cy="3619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5B52D69-994F-3299-DA64-8D28AA4515B3}"/>
              </a:ext>
            </a:extLst>
          </p:cNvPr>
          <p:cNvSpPr txBox="1"/>
          <p:nvPr/>
        </p:nvSpPr>
        <p:spPr>
          <a:xfrm>
            <a:off x="468136" y="5204615"/>
            <a:ext cx="73873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u="sng" dirty="0"/>
              <a:t>TURISTA</a:t>
            </a:r>
            <a:r>
              <a:rPr lang="it-IT" sz="1600" dirty="0"/>
              <a:t>: persona non residente a Brescia che soggiorna o resta in città per almeno 8 ore e che non viene rilevato con continuità.</a:t>
            </a:r>
          </a:p>
          <a:p>
            <a:endParaRPr lang="it-IT" sz="1600" dirty="0"/>
          </a:p>
          <a:p>
            <a:r>
              <a:rPr lang="it-IT" sz="1600" b="1" u="sng" dirty="0"/>
              <a:t>VISITATORE</a:t>
            </a:r>
            <a:r>
              <a:rPr lang="it-IT" sz="1600" dirty="0"/>
              <a:t>: persona non residente a Brescia, che resta in città per max 4 ore e che non viene rilevato con continuità.</a:t>
            </a:r>
          </a:p>
        </p:txBody>
      </p:sp>
      <p:pic>
        <p:nvPicPr>
          <p:cNvPr id="5" name="Immagine 2" descr="Image">
            <a:extLst>
              <a:ext uri="{FF2B5EF4-FFF2-40B4-BE49-F238E27FC236}">
                <a16:creationId xmlns:a16="http://schemas.microsoft.com/office/drawing/2014/main" id="{BA3E7B34-231B-1F6F-649C-4BFC711CA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7" y="309013"/>
            <a:ext cx="2043631" cy="88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1849BBA-CE91-F73E-3D8A-7B046471F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2876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EBC1002A-1283-B50B-ED51-B3097235D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105" y="283779"/>
            <a:ext cx="7773100" cy="886652"/>
          </a:xfrm>
        </p:spPr>
        <p:txBody>
          <a:bodyPr>
            <a:noAutofit/>
          </a:bodyPr>
          <a:lstStyle/>
          <a:p>
            <a:pPr algn="ctr"/>
            <a:r>
              <a:rPr lang="it-IT" sz="28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PRESENZE TURISTI PER MESE </a:t>
            </a:r>
            <a:br>
              <a:rPr lang="it-IT" sz="28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8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 CENTRO STORICO</a:t>
            </a:r>
          </a:p>
        </p:txBody>
      </p:sp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06C2042D-F116-C2FA-2AB3-A7AE217A1F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558194"/>
              </p:ext>
            </p:extLst>
          </p:nvPr>
        </p:nvGraphicFramePr>
        <p:xfrm>
          <a:off x="364226" y="1435392"/>
          <a:ext cx="10114303" cy="376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5B52D69-994F-3299-DA64-8D28AA4515B3}"/>
              </a:ext>
            </a:extLst>
          </p:cNvPr>
          <p:cNvSpPr txBox="1"/>
          <p:nvPr/>
        </p:nvSpPr>
        <p:spPr>
          <a:xfrm>
            <a:off x="468136" y="5204615"/>
            <a:ext cx="73873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u="sng" dirty="0"/>
              <a:t>TURISTA</a:t>
            </a:r>
            <a:r>
              <a:rPr lang="it-IT" sz="1600" dirty="0"/>
              <a:t>: persona non residente a Brescia che soggiorna o resta in città per almeno 8 ore e che non viene rilevato con continuità.</a:t>
            </a:r>
          </a:p>
          <a:p>
            <a:endParaRPr lang="it-IT" sz="1600" dirty="0"/>
          </a:p>
          <a:p>
            <a:r>
              <a:rPr lang="it-IT" sz="1600" b="1" u="sng" dirty="0"/>
              <a:t>VISITATORE</a:t>
            </a:r>
            <a:r>
              <a:rPr lang="it-IT" sz="1600" dirty="0"/>
              <a:t>: persona non residente a Brescia, che resta in città per max 4 ore e che non viene rilevato con continuità.</a:t>
            </a:r>
          </a:p>
        </p:txBody>
      </p:sp>
      <p:pic>
        <p:nvPicPr>
          <p:cNvPr id="4" name="Immagine 2" descr="Image">
            <a:extLst>
              <a:ext uri="{FF2B5EF4-FFF2-40B4-BE49-F238E27FC236}">
                <a16:creationId xmlns:a16="http://schemas.microsoft.com/office/drawing/2014/main" id="{31FB4BEA-B170-46F4-712B-0B73274DB5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7" y="283779"/>
            <a:ext cx="2040163" cy="88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08E2C60-3887-4A94-A0D5-96EDC7BBB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8727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8AA1E-99E8-23FE-1E85-022937ABD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A1197665-2061-2963-2098-1624FDFBC6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21359"/>
              </p:ext>
            </p:extLst>
          </p:nvPr>
        </p:nvGraphicFramePr>
        <p:xfrm>
          <a:off x="1665332" y="2680806"/>
          <a:ext cx="8556112" cy="2832605"/>
        </p:xfrm>
        <a:graphic>
          <a:graphicData uri="http://schemas.openxmlformats.org/drawingml/2006/table">
            <a:tbl>
              <a:tblPr/>
              <a:tblGrid>
                <a:gridCol w="5121176">
                  <a:extLst>
                    <a:ext uri="{9D8B030D-6E8A-4147-A177-3AD203B41FA5}">
                      <a16:colId xmlns:a16="http://schemas.microsoft.com/office/drawing/2014/main" val="1851244489"/>
                    </a:ext>
                  </a:extLst>
                </a:gridCol>
                <a:gridCol w="3434936">
                  <a:extLst>
                    <a:ext uri="{9D8B030D-6E8A-4147-A177-3AD203B41FA5}">
                      <a16:colId xmlns:a16="http://schemas.microsoft.com/office/drawing/2014/main" val="2285970936"/>
                    </a:ext>
                  </a:extLst>
                </a:gridCol>
              </a:tblGrid>
              <a:tr h="69982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RACCOLTA 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1.027.803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666682"/>
                  </a:ext>
                </a:extLst>
              </a:tr>
              <a:tr h="69982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RACCOLTA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1.461.997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255471"/>
                  </a:ext>
                </a:extLst>
              </a:tr>
              <a:tr h="73314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3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434.194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102213"/>
                  </a:ext>
                </a:extLst>
              </a:tr>
              <a:tr h="69982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3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+ 42,2%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054217"/>
                  </a:ext>
                </a:extLst>
              </a:tr>
            </a:tbl>
          </a:graphicData>
        </a:graphic>
      </p:graphicFrame>
      <p:sp>
        <p:nvSpPr>
          <p:cNvPr id="4" name="Titolo 1">
            <a:extLst>
              <a:ext uri="{FF2B5EF4-FFF2-40B4-BE49-F238E27FC236}">
                <a16:creationId xmlns:a16="http://schemas.microsoft.com/office/drawing/2014/main" id="{00936181-D9A4-EB9C-400E-FE1F191226E1}"/>
              </a:ext>
            </a:extLst>
          </p:cNvPr>
          <p:cNvSpPr txBox="1">
            <a:spLocks/>
          </p:cNvSpPr>
          <p:nvPr/>
        </p:nvSpPr>
        <p:spPr>
          <a:xfrm>
            <a:off x="2526637" y="1483386"/>
            <a:ext cx="7515161" cy="6188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IMPOSTA DI SOGGIORNO IN CITTA’</a:t>
            </a:r>
          </a:p>
        </p:txBody>
      </p:sp>
      <p:pic>
        <p:nvPicPr>
          <p:cNvPr id="2" name="Immagine 2" descr="Image">
            <a:extLst>
              <a:ext uri="{FF2B5EF4-FFF2-40B4-BE49-F238E27FC236}">
                <a16:creationId xmlns:a16="http://schemas.microsoft.com/office/drawing/2014/main" id="{D59D09AC-F470-11D7-76A6-172004D79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7" y="283779"/>
            <a:ext cx="22574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105BB253-0D77-B8B9-AD06-06AA2947F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7575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E6AAB7D8-558E-5C10-8EE6-5BC6FDA928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271473"/>
              </p:ext>
            </p:extLst>
          </p:nvPr>
        </p:nvGraphicFramePr>
        <p:xfrm>
          <a:off x="1936646" y="2428879"/>
          <a:ext cx="8556112" cy="2832605"/>
        </p:xfrm>
        <a:graphic>
          <a:graphicData uri="http://schemas.openxmlformats.org/drawingml/2006/table">
            <a:tbl>
              <a:tblPr/>
              <a:tblGrid>
                <a:gridCol w="5121176">
                  <a:extLst>
                    <a:ext uri="{9D8B030D-6E8A-4147-A177-3AD203B41FA5}">
                      <a16:colId xmlns:a16="http://schemas.microsoft.com/office/drawing/2014/main" val="1851244489"/>
                    </a:ext>
                  </a:extLst>
                </a:gridCol>
                <a:gridCol w="3434936">
                  <a:extLst>
                    <a:ext uri="{9D8B030D-6E8A-4147-A177-3AD203B41FA5}">
                      <a16:colId xmlns:a16="http://schemas.microsoft.com/office/drawing/2014/main" val="2285970936"/>
                    </a:ext>
                  </a:extLst>
                </a:gridCol>
              </a:tblGrid>
              <a:tr h="69982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PERNOTTAMENTI 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949.572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666682"/>
                  </a:ext>
                </a:extLst>
              </a:tr>
              <a:tr h="69982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PERNOTTAMENTI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3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986.406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255471"/>
                  </a:ext>
                </a:extLst>
              </a:tr>
              <a:tr h="73314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3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36.834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102213"/>
                  </a:ext>
                </a:extLst>
              </a:tr>
              <a:tr h="69982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3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+ 3,7%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054217"/>
                  </a:ext>
                </a:extLst>
              </a:tr>
            </a:tbl>
          </a:graphicData>
        </a:graphic>
      </p:graphicFrame>
      <p:sp>
        <p:nvSpPr>
          <p:cNvPr id="4" name="Titolo 1">
            <a:extLst>
              <a:ext uri="{FF2B5EF4-FFF2-40B4-BE49-F238E27FC236}">
                <a16:creationId xmlns:a16="http://schemas.microsoft.com/office/drawing/2014/main" id="{C1C57A29-C160-7F3D-B0AA-FEC8997493AF}"/>
              </a:ext>
            </a:extLst>
          </p:cNvPr>
          <p:cNvSpPr txBox="1">
            <a:spLocks/>
          </p:cNvSpPr>
          <p:nvPr/>
        </p:nvSpPr>
        <p:spPr>
          <a:xfrm>
            <a:off x="2457122" y="637839"/>
            <a:ext cx="7515161" cy="6188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PERNOTTAMENTI TOTALI CITTA’</a:t>
            </a:r>
          </a:p>
        </p:txBody>
      </p:sp>
      <p:pic>
        <p:nvPicPr>
          <p:cNvPr id="2" name="Immagine 2" descr="Image">
            <a:extLst>
              <a:ext uri="{FF2B5EF4-FFF2-40B4-BE49-F238E27FC236}">
                <a16:creationId xmlns:a16="http://schemas.microsoft.com/office/drawing/2014/main" id="{62149274-4F62-F416-44E2-9D6179521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7" y="283779"/>
            <a:ext cx="22574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58984AB6-7812-658D-4C7A-46269E0E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6504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E6AAB7D8-558E-5C10-8EE6-5BC6FDA928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202452"/>
              </p:ext>
            </p:extLst>
          </p:nvPr>
        </p:nvGraphicFramePr>
        <p:xfrm>
          <a:off x="743114" y="1655355"/>
          <a:ext cx="8556112" cy="2832605"/>
        </p:xfrm>
        <a:graphic>
          <a:graphicData uri="http://schemas.openxmlformats.org/drawingml/2006/table">
            <a:tbl>
              <a:tblPr/>
              <a:tblGrid>
                <a:gridCol w="5121176">
                  <a:extLst>
                    <a:ext uri="{9D8B030D-6E8A-4147-A177-3AD203B41FA5}">
                      <a16:colId xmlns:a16="http://schemas.microsoft.com/office/drawing/2014/main" val="1851244489"/>
                    </a:ext>
                  </a:extLst>
                </a:gridCol>
                <a:gridCol w="3434936">
                  <a:extLst>
                    <a:ext uri="{9D8B030D-6E8A-4147-A177-3AD203B41FA5}">
                      <a16:colId xmlns:a16="http://schemas.microsoft.com/office/drawing/2014/main" val="2285970936"/>
                    </a:ext>
                  </a:extLst>
                </a:gridCol>
              </a:tblGrid>
              <a:tr h="69982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TURISTI TOTALI CITTÀ 2023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6.552.779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666682"/>
                  </a:ext>
                </a:extLst>
              </a:tr>
              <a:tr h="69982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TURISTI TOTALI CITTÀ 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3C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it-IT" sz="3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7.127.740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255471"/>
                  </a:ext>
                </a:extLst>
              </a:tr>
              <a:tr h="73314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3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Incremento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+ 574.961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102213"/>
                  </a:ext>
                </a:extLst>
              </a:tr>
              <a:tr h="69982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3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+ 8,7%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054217"/>
                  </a:ext>
                </a:extLst>
              </a:tr>
            </a:tbl>
          </a:graphicData>
        </a:graphic>
      </p:graphicFrame>
      <p:sp>
        <p:nvSpPr>
          <p:cNvPr id="4" name="Titolo 1">
            <a:extLst>
              <a:ext uri="{FF2B5EF4-FFF2-40B4-BE49-F238E27FC236}">
                <a16:creationId xmlns:a16="http://schemas.microsoft.com/office/drawing/2014/main" id="{C1C57A29-C160-7F3D-B0AA-FEC8997493AF}"/>
              </a:ext>
            </a:extLst>
          </p:cNvPr>
          <p:cNvSpPr txBox="1">
            <a:spLocks/>
          </p:cNvSpPr>
          <p:nvPr/>
        </p:nvSpPr>
        <p:spPr>
          <a:xfrm>
            <a:off x="1549287" y="481810"/>
            <a:ext cx="7515161" cy="6188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it-IT" sz="3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PRESENZE TURISTI TOTALI CITTÀ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CEFCBB0-4462-59BB-E310-94FC6DE43431}"/>
              </a:ext>
            </a:extLst>
          </p:cNvPr>
          <p:cNvSpPr txBox="1"/>
          <p:nvPr/>
        </p:nvSpPr>
        <p:spPr>
          <a:xfrm>
            <a:off x="508336" y="5006945"/>
            <a:ext cx="8556111" cy="1524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600" dirty="0"/>
              <a:t>In media Brescia ha ospitato </a:t>
            </a:r>
            <a:r>
              <a:rPr lang="it-IT" sz="1600" b="1" dirty="0"/>
              <a:t>593.978</a:t>
            </a:r>
            <a:r>
              <a:rPr lang="it-IT" sz="1600" dirty="0"/>
              <a:t> turisti al mese (erano 546.065 nel 2023)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600" dirty="0"/>
              <a:t>In confronto con il 2023 si rileva un incremento medio di </a:t>
            </a:r>
            <a:r>
              <a:rPr lang="it-IT" sz="1600" b="1" dirty="0"/>
              <a:t>47.913</a:t>
            </a:r>
            <a:r>
              <a:rPr lang="it-IT" sz="1600" dirty="0"/>
              <a:t> turisti al mese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600" dirty="0"/>
              <a:t>Se consideriamo solo il Centro Storico nel 2024 sono stati rilevati </a:t>
            </a:r>
            <a:r>
              <a:rPr lang="it-IT" sz="1600" b="1" dirty="0"/>
              <a:t>4.136.559</a:t>
            </a:r>
            <a:r>
              <a:rPr lang="it-IT" sz="1600" dirty="0"/>
              <a:t> turisti con una diminuzione del -5,5% rispetto al 2023 (furono </a:t>
            </a:r>
            <a:r>
              <a:rPr lang="it-IT" sz="1600" b="1" dirty="0"/>
              <a:t>4.374.966</a:t>
            </a:r>
            <a:r>
              <a:rPr lang="it-IT" sz="1600" dirty="0"/>
              <a:t>)</a:t>
            </a:r>
            <a:endParaRPr lang="it-IT" sz="1600" b="1" dirty="0"/>
          </a:p>
        </p:txBody>
      </p:sp>
      <p:pic>
        <p:nvPicPr>
          <p:cNvPr id="2" name="Immagine 2" descr="Image">
            <a:extLst>
              <a:ext uri="{FF2B5EF4-FFF2-40B4-BE49-F238E27FC236}">
                <a16:creationId xmlns:a16="http://schemas.microsoft.com/office/drawing/2014/main" id="{8EDAB159-F185-9040-D32F-C9C1752877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7" y="283779"/>
            <a:ext cx="22574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0C8269A6-E414-8967-7980-DACB52308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3222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8BAD2FED-0B7E-9CBE-1FB6-CBD3D8F5BD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088777"/>
              </p:ext>
            </p:extLst>
          </p:nvPr>
        </p:nvGraphicFramePr>
        <p:xfrm>
          <a:off x="199697" y="1643449"/>
          <a:ext cx="10063640" cy="4016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olo 1">
            <a:extLst>
              <a:ext uri="{FF2B5EF4-FFF2-40B4-BE49-F238E27FC236}">
                <a16:creationId xmlns:a16="http://schemas.microsoft.com/office/drawing/2014/main" id="{01189D85-4B89-B5D0-236A-897225873851}"/>
              </a:ext>
            </a:extLst>
          </p:cNvPr>
          <p:cNvSpPr txBox="1">
            <a:spLocks/>
          </p:cNvSpPr>
          <p:nvPr/>
        </p:nvSpPr>
        <p:spPr>
          <a:xfrm>
            <a:off x="1947616" y="316576"/>
            <a:ext cx="7872412" cy="6188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TURISTI STRANIERI </a:t>
            </a:r>
          </a:p>
          <a:p>
            <a:pPr algn="ctr"/>
            <a:r>
              <a:rPr lang="it-IT" sz="3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 CENTRO STORICO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76B500-22B7-3D52-A291-06FE12732948}"/>
              </a:ext>
            </a:extLst>
          </p:cNvPr>
          <p:cNvSpPr txBox="1"/>
          <p:nvPr/>
        </p:nvSpPr>
        <p:spPr>
          <a:xfrm>
            <a:off x="468136" y="5895093"/>
            <a:ext cx="8556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Complessivamente i turisti stranieri rilevati nel Centro storico sono stati </a:t>
            </a:r>
            <a:r>
              <a:rPr lang="it-IT" b="1" dirty="0"/>
              <a:t>758.291</a:t>
            </a:r>
            <a:r>
              <a:rPr lang="it-IT" dirty="0"/>
              <a:t>, pari al </a:t>
            </a:r>
            <a:r>
              <a:rPr lang="it-IT" b="1" dirty="0"/>
              <a:t>16%</a:t>
            </a:r>
            <a:r>
              <a:rPr lang="it-IT" dirty="0"/>
              <a:t> delle presenze totali rilevate sempre nel Centro storico.</a:t>
            </a:r>
          </a:p>
        </p:txBody>
      </p:sp>
      <p:pic>
        <p:nvPicPr>
          <p:cNvPr id="4" name="Immagine 2" descr="Image">
            <a:extLst>
              <a:ext uri="{FF2B5EF4-FFF2-40B4-BE49-F238E27FC236}">
                <a16:creationId xmlns:a16="http://schemas.microsoft.com/office/drawing/2014/main" id="{C65A2692-5918-0254-6C44-04CD41A6E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7" y="283779"/>
            <a:ext cx="1793227" cy="779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B5245E3-26B1-66EB-2A2A-5FB8D9C5E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3668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>
            <a:extLst>
              <a:ext uri="{FF2B5EF4-FFF2-40B4-BE49-F238E27FC236}">
                <a16:creationId xmlns:a16="http://schemas.microsoft.com/office/drawing/2014/main" id="{01189D85-4B89-B5D0-236A-897225873851}"/>
              </a:ext>
            </a:extLst>
          </p:cNvPr>
          <p:cNvSpPr txBox="1">
            <a:spLocks/>
          </p:cNvSpPr>
          <p:nvPr/>
        </p:nvSpPr>
        <p:spPr>
          <a:xfrm>
            <a:off x="1736488" y="360799"/>
            <a:ext cx="7872412" cy="6188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it-IT" sz="3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INCIDENZA DEL TURISMO STRANIERO </a:t>
            </a:r>
          </a:p>
          <a:p>
            <a:pPr algn="ctr"/>
            <a:r>
              <a:rPr lang="it-IT" sz="3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 CENTRO STORICO</a:t>
            </a: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37D77EF5-5D71-F5D2-B6DC-B5DC3C74C5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754983"/>
              </p:ext>
            </p:extLst>
          </p:nvPr>
        </p:nvGraphicFramePr>
        <p:xfrm>
          <a:off x="464321" y="1742303"/>
          <a:ext cx="10416745" cy="4361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magine 2" descr="Image">
            <a:extLst>
              <a:ext uri="{FF2B5EF4-FFF2-40B4-BE49-F238E27FC236}">
                <a16:creationId xmlns:a16="http://schemas.microsoft.com/office/drawing/2014/main" id="{7A657B67-D08D-7922-ECFC-12D4A4CD4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55" y="232497"/>
            <a:ext cx="22574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297A0E6-7D5B-EB22-26C2-3874967F8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4241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>
            <a:extLst>
              <a:ext uri="{FF2B5EF4-FFF2-40B4-BE49-F238E27FC236}">
                <a16:creationId xmlns:a16="http://schemas.microsoft.com/office/drawing/2014/main" id="{01189D85-4B89-B5D0-236A-897225873851}"/>
              </a:ext>
            </a:extLst>
          </p:cNvPr>
          <p:cNvSpPr txBox="1">
            <a:spLocks/>
          </p:cNvSpPr>
          <p:nvPr/>
        </p:nvSpPr>
        <p:spPr>
          <a:xfrm>
            <a:off x="2234439" y="367154"/>
            <a:ext cx="7872412" cy="1052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INCREMENTO DEI TURISTI STRANIERI</a:t>
            </a:r>
          </a:p>
          <a:p>
            <a:pPr algn="ctr"/>
            <a:r>
              <a:rPr lang="it-IT" sz="3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(2024 su 2023 e 2023 su 2022) IN CITTA’</a:t>
            </a:r>
          </a:p>
        </p:txBody>
      </p:sp>
      <p:pic>
        <p:nvPicPr>
          <p:cNvPr id="4" name="Immagine 2" descr="Image">
            <a:extLst>
              <a:ext uri="{FF2B5EF4-FFF2-40B4-BE49-F238E27FC236}">
                <a16:creationId xmlns:a16="http://schemas.microsoft.com/office/drawing/2014/main" id="{933755F0-E951-068A-8B69-77FA9A2C18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55" y="88707"/>
            <a:ext cx="22574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239C6A6E-24CD-32CF-EA38-B2D288BE02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3944293"/>
              </p:ext>
            </p:extLst>
          </p:nvPr>
        </p:nvGraphicFramePr>
        <p:xfrm>
          <a:off x="358347" y="2001795"/>
          <a:ext cx="10775092" cy="4349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B9EFF58-15C6-F652-B913-7D23D1ABB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20B8E-73CB-4C6E-B698-9259722FD5AD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9969188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2757</TotalTime>
  <Words>412</Words>
  <Application>Microsoft Office PowerPoint</Application>
  <PresentationFormat>Widescreen</PresentationFormat>
  <Paragraphs>94</Paragraphs>
  <Slides>14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Aptos</vt:lpstr>
      <vt:lpstr>Arial</vt:lpstr>
      <vt:lpstr>Calibri</vt:lpstr>
      <vt:lpstr>Trebuchet MS</vt:lpstr>
      <vt:lpstr>Wingdings</vt:lpstr>
      <vt:lpstr>Wingdings 3</vt:lpstr>
      <vt:lpstr>Sfaccettatura</vt:lpstr>
      <vt:lpstr>PRESENTAZIONE DATI TURISTICI 2024</vt:lpstr>
      <vt:lpstr>PRESENZE TURISTI  PER MESE IN CITTÀ</vt:lpstr>
      <vt:lpstr>PRESENZE TURISTI PER MESE  NEL CENTRO STORICO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Presentazione metodologica di rilevazione</dc:title>
  <dc:creator>Grassi Marco</dc:creator>
  <cp:lastModifiedBy>Grassi Marco</cp:lastModifiedBy>
  <cp:revision>113</cp:revision>
  <cp:lastPrinted>2025-03-31T09:19:28Z</cp:lastPrinted>
  <dcterms:created xsi:type="dcterms:W3CDTF">2024-03-19T13:45:46Z</dcterms:created>
  <dcterms:modified xsi:type="dcterms:W3CDTF">2025-04-09T14:14:37Z</dcterms:modified>
</cp:coreProperties>
</file>