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900" r:id="rId4"/>
  </p:sldMasterIdLst>
  <p:notesMasterIdLst>
    <p:notesMasterId r:id="rId13"/>
  </p:notesMasterIdLst>
  <p:handoutMasterIdLst>
    <p:handoutMasterId r:id="rId14"/>
  </p:handoutMasterIdLst>
  <p:sldIdLst>
    <p:sldId id="281" r:id="rId5"/>
    <p:sldId id="276" r:id="rId6"/>
    <p:sldId id="279" r:id="rId7"/>
    <p:sldId id="277" r:id="rId8"/>
    <p:sldId id="256" r:id="rId9"/>
    <p:sldId id="273" r:id="rId10"/>
    <p:sldId id="283" r:id="rId11"/>
    <p:sldId id="284" r:id="rId12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7D"/>
    <a:srgbClr val="F6B2BD"/>
    <a:srgbClr val="EFB9C8"/>
    <a:srgbClr val="FDABE6"/>
    <a:srgbClr val="F4B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3091" autoAdjust="0"/>
  </p:normalViewPr>
  <p:slideViewPr>
    <p:cSldViewPr snapToGrid="0">
      <p:cViewPr varScale="1">
        <p:scale>
          <a:sx n="119" d="100"/>
          <a:sy n="119" d="100"/>
        </p:scale>
        <p:origin x="10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5FDE3B-2C7A-4A59-B2A7-B46A9C94A5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E57D04E-2BB0-411D-921F-9EA346FB15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B930F-E301-4BF5-BCF1-6C8780418425}" type="datetime1">
              <a:rPr lang="it-IT" smtClean="0"/>
              <a:t>10/09/2026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479FDE3-15A3-475C-8A20-41001395A4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492B96-DC84-4B39-A030-374551161D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E0054-A6B7-4F3E-9BB1-35EBC6678E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155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5F0FB-9F76-4288-AD9D-87004A3E7EB0}" type="datetime1">
              <a:rPr lang="it-IT" smtClean="0"/>
              <a:pPr/>
              <a:t>10/09/2026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dirty="0"/>
              <a:t>Modificare gli stili del testo dello schema</a:t>
            </a:r>
          </a:p>
          <a:p>
            <a:pPr lvl="1"/>
            <a:r>
              <a:rPr lang="it-IT" noProof="0" dirty="0"/>
              <a:t>Secondo livello</a:t>
            </a:r>
          </a:p>
          <a:p>
            <a:pPr lvl="2"/>
            <a:r>
              <a:rPr lang="it-IT" noProof="0" dirty="0"/>
              <a:t>Terzo livello</a:t>
            </a:r>
          </a:p>
          <a:p>
            <a:pPr lvl="3"/>
            <a:r>
              <a:rPr lang="it-IT" noProof="0" dirty="0"/>
              <a:t>Quarto livello</a:t>
            </a:r>
          </a:p>
          <a:p>
            <a:pPr lvl="4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816DB-A09F-44B1-B74B-B5D6DA715D00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039771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81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015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4445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626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135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816DB-A09F-44B1-B74B-B5D6DA715D0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338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1546643-82A4-402D-817B-B2A58736E265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398639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6543DEF-1F34-4199-A71F-680C908E8E50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443454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2EA1593-C1FD-49F7-9799-127060EC8EC3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7245116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AC2859A-B442-4F92-9BE8-F2ADF1940DE9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775687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F11527-D0D4-4CEC-9A26-2E8C199FF924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7434628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699D421-996F-482D-9201-ED4679986219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587637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522792C-EE70-483C-9ABE-F386CE868A27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2989584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9D7B28-E89E-45BF-9F71-A1BD4372476F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3334596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2EA1593-C1FD-49F7-9799-127060EC8EC3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898968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6BCCA99-3640-49A5-8079-EF19C00EDE35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5840722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527F16-263F-499C-96BA-CBE42696F8DD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
             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586273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2EA1593-C1FD-49F7-9799-127060EC8EC3}" type="datetime1">
              <a:rPr lang="it-IT" noProof="0" smtClean="0"/>
              <a:t>10/09/2026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
             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9813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tangolo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855789" y="361774"/>
            <a:ext cx="500649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300" b="1" dirty="0"/>
              <a:t>SCUOLA DELL’INFANZIA </a:t>
            </a:r>
          </a:p>
          <a:p>
            <a:pPr algn="ctr"/>
            <a:r>
              <a:rPr lang="it-IT" sz="3300" b="1" dirty="0"/>
              <a:t>e SEZIONE PRIMAVERA</a:t>
            </a:r>
          </a:p>
          <a:p>
            <a:pPr algn="ctr"/>
            <a:r>
              <a:rPr lang="it-IT" sz="4800" b="1" dirty="0"/>
              <a:t>TADINI</a:t>
            </a:r>
            <a:endParaRPr lang="it-IT" sz="4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25" y="290571"/>
            <a:ext cx="1632927" cy="703962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4376928"/>
            <a:ext cx="12192000" cy="248107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189991" y="1215189"/>
            <a:ext cx="9331594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/>
              <a:t>2 sezioni da 25 bambine e bambini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4 insegnanti a tempo pieno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1 insegnante di sostegno part time e 1 operatrice per l’integrazione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1 grande salone comune per incontrarsi e giocare insieme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4 ausiliarie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1 servizio di Tempo Anticipato dalle 7,30 alle 8,00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1 servizio di Tempo Prolungato fino alle 17,30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1 sezione primavera che accoglie 20 bambine e bambini di 2 anni di età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4 educatrici</a:t>
            </a:r>
          </a:p>
          <a:p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932814" y="105905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Piano dell’Offerta Formativa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774873" y="6284422"/>
            <a:ext cx="4530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SERVIZI EDUCATIVI PER L’INFANZIA 0-6 ANNI</a:t>
            </a:r>
          </a:p>
        </p:txBody>
      </p:sp>
    </p:spTree>
    <p:extLst>
      <p:ext uri="{BB962C8B-B14F-4D97-AF65-F5344CB8AC3E}">
        <p14:creationId xmlns:p14="http://schemas.microsoft.com/office/powerpoint/2010/main" val="265090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5481" y="451688"/>
            <a:ext cx="111952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Quest’anno le insegnanti hanno scelto l’outdoor come ambito privilegiato per la progettazione, affiancandolo ad un progetto sull’importanza dell’uso delle parole gentili. </a:t>
            </a:r>
          </a:p>
          <a:p>
            <a:pPr algn="just"/>
            <a:r>
              <a:rPr lang="it-IT" sz="2400" dirty="0"/>
              <a:t>Gli obiettivi sono diversi ma fortemente intrecciati.</a:t>
            </a:r>
          </a:p>
          <a:p>
            <a:pPr algn="just"/>
            <a:endParaRPr lang="it-IT" sz="2400" dirty="0"/>
          </a:p>
          <a:p>
            <a:pPr algn="just"/>
            <a:r>
              <a:rPr lang="it-IT" sz="2000" dirty="0">
                <a:latin typeface="+mj-lt"/>
              </a:rPr>
              <a:t>Il “vivere in natura” favorisce il senso di rispetto e responsabilità verso ciò che ci circonda, stimola la curiosità e spinge ad elaborare ipotesi, rafforza i legami relazionali e promuove le conoscenze reciproche, aiutando anche l’arricchimento lessicale. </a:t>
            </a:r>
          </a:p>
          <a:p>
            <a:pPr algn="just"/>
            <a:r>
              <a:rPr lang="it-IT" sz="2000" dirty="0">
                <a:latin typeface="+mj-lt"/>
              </a:rPr>
              <a:t>L’utilizzo frequente del giardino: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Spinge all’autonomia, con attività tipo il vestirsi e lo svestirsi,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Stimola l’organizzazione creativa di giochi in uno spazio ampio e destrutturato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Favorisce l’orientamento spaziale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Sostiene il rispetto delle regole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Rinforza la capacità di stare in un grande gruppo composto da bambini e bambine molto diversi sia per età che per indole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Aiuta l’autoregolazione così da favorire una maggiore interiorizzazione delle regole dello “stare insieme”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Permette lo sfogo della necessità di movimento in ampi spazi.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6928"/>
            <a:ext cx="12192000" cy="24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4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47456" y="-520560"/>
            <a:ext cx="9448800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it-IT" sz="3200" b="1" dirty="0">
                <a:latin typeface="+mn-lt"/>
              </a:rPr>
              <a:t>IL GIARDINO EDUCATIVO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6562" y="89021"/>
            <a:ext cx="4379417" cy="3326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6450" y="2587085"/>
            <a:ext cx="3266880" cy="276709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65127"/>
            <a:ext cx="12192000" cy="248107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0288" y="4515398"/>
            <a:ext cx="4172948" cy="2431886"/>
          </a:xfrm>
          <a:prstGeom prst="rect">
            <a:avLst/>
          </a:prstGeom>
        </p:spPr>
      </p:pic>
      <p:sp>
        <p:nvSpPr>
          <p:cNvPr id="9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603872" y="1049857"/>
            <a:ext cx="5282578" cy="44636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/>
              <a:t>Il giardino educativo è lo spazio progettato con l’obiettivo di cogliere gli insegnamenti che la natura ci offre ogni giorno.</a:t>
            </a:r>
            <a:br>
              <a:rPr lang="it-IT" sz="1100" dirty="0"/>
            </a:br>
            <a:endParaRPr lang="it-IT" sz="11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dirty="0"/>
              <a:t>Stimola l’energia creativa e il gioco attraverso il contatto con la natura e i suoi elementi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dirty="0"/>
              <a:t>È un luogo dove coltivare relazioni genuine e vivaci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dirty="0"/>
              <a:t>È un luogo che permette di esprimere liberamente la voglia di gioco, la curiosità, lo spirito di osservazione e la voglia di imparare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dirty="0"/>
              <a:t>Propone due fangaie dove trovare la possibilità di sviluppare la creatività manipolando un materiale che si presta a diverse attività come cucinare, costruire, dipingere usando tutti e cinque i sensi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920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clrChange>
              <a:clrFrom>
                <a:srgbClr val="210B08">
                  <a:alpha val="16471"/>
                </a:srgbClr>
              </a:clrFrom>
              <a:clrTo>
                <a:srgbClr val="210B08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0" contrast="-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440" y="-161317"/>
            <a:ext cx="4016991" cy="306559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6557" y="-400587"/>
            <a:ext cx="5986763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 fontScale="90000"/>
          </a:bodyPr>
          <a:lstStyle/>
          <a:p>
            <a:pPr rtl="0"/>
            <a:r>
              <a:rPr lang="it-IT" sz="3800" b="1" dirty="0">
                <a:latin typeface="+mn-lt"/>
              </a:rPr>
              <a:t>PSICOMOTRICITÀ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396853" y="1192868"/>
            <a:ext cx="4482380" cy="256046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/>
              <a:t>La stanza della psicomotricità è il luogo dove tutti i bambini possono esprimere sentimenti, desideri ed esperienze.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957" y="1727619"/>
            <a:ext cx="3924313" cy="29432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621715" y="2798894"/>
            <a:ext cx="4482380" cy="213549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z="2400" b="1" dirty="0"/>
              <a:t>ATTIVITÀ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/>
              <a:t>Saltare, correre, strisciare, rotolare…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/>
              <a:t>“Fare finta”, trasformarsi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/>
              <a:t>Esprimere con il corpo le proprie emozioni</a:t>
            </a:r>
          </a:p>
          <a:p>
            <a:pPr lvl="0"/>
            <a:endParaRPr lang="it-IT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510" y="3579057"/>
            <a:ext cx="4005921" cy="338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4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tangolo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77942" y="0"/>
            <a:ext cx="9021494" cy="1892641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it-IT" sz="3200" b="1" dirty="0">
                <a:latin typeface="+mn-lt"/>
              </a:rPr>
              <a:t>LABORATORIO GRAFICO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456" y="192958"/>
            <a:ext cx="7667538" cy="1047630"/>
          </a:xfrm>
          <a:prstGeom prst="rect">
            <a:avLst/>
          </a:prstGeom>
        </p:spPr>
        <p:txBody>
          <a:bodyPr lIns="0" rIns="0" rtlCol="0">
            <a:noAutofit/>
          </a:bodyPr>
          <a:lstStyle/>
          <a:p>
            <a:pPr algn="r"/>
            <a:r>
              <a:rPr lang="it-IT" sz="1800" dirty="0">
                <a:latin typeface="Kristen ITC" panose="03050502040202030202" pitchFamily="66" charset="0"/>
              </a:rPr>
              <a:t>«La fantasia, l’invenzione, la creatività pensano; </a:t>
            </a:r>
          </a:p>
          <a:p>
            <a:pPr algn="r"/>
            <a:r>
              <a:rPr lang="it-IT" sz="1800" dirty="0">
                <a:latin typeface="Kristen ITC" panose="03050502040202030202" pitchFamily="66" charset="0"/>
              </a:rPr>
              <a:t>l’immaginazione vede».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6816368" y="863952"/>
            <a:ext cx="1583267" cy="48151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latin typeface="Kristen ITC" panose="03050502040202030202" pitchFamily="66" charset="0"/>
              </a:rPr>
              <a:t>Bruno Munari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432974" y="1530885"/>
            <a:ext cx="7739476" cy="243732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/>
              <a:t>Le attività proposte nel laboratorio grafico passano attraverso la sperimentazione e l’uso del colore. </a:t>
            </a:r>
          </a:p>
          <a:p>
            <a:r>
              <a:rPr lang="it-IT" sz="2400" dirty="0"/>
              <a:t>Le sensazioni, le percezioni, le emozioni e le memorie si esprimono artisticamente anche con ciò che la natura ci regala durante i vari momenti dell’anno.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3446"/>
            <a:ext cx="12192000" cy="248107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50" y="-55952"/>
            <a:ext cx="4019550" cy="364876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607057"/>
            <a:ext cx="4193752" cy="320838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174" y="3588997"/>
            <a:ext cx="4733925" cy="30036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tangolo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7" name="Rettangolo arrotondato 6"/>
          <p:cNvSpPr/>
          <p:nvPr/>
        </p:nvSpPr>
        <p:spPr>
          <a:xfrm>
            <a:off x="423416" y="766978"/>
            <a:ext cx="8213924" cy="2116235"/>
          </a:xfrm>
          <a:prstGeom prst="round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02870">
              <a:buClr>
                <a:schemeClr val="tx1"/>
              </a:buClr>
            </a:pPr>
            <a:r>
              <a:rPr lang="en-US" sz="2000" dirty="0" err="1">
                <a:solidFill>
                  <a:schemeClr val="tx1"/>
                </a:solidFill>
              </a:rPr>
              <a:t>Leggere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insieme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significa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condividere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emozioni</a:t>
            </a:r>
            <a:r>
              <a:rPr lang="en-US" sz="2000" dirty="0">
                <a:solidFill>
                  <a:schemeClr val="tx1"/>
                </a:solidFill>
              </a:rPr>
              <a:t> e </a:t>
            </a:r>
            <a:r>
              <a:rPr lang="en-US" sz="2000" dirty="0" err="1">
                <a:solidFill>
                  <a:schemeClr val="tx1"/>
                </a:solidFill>
              </a:rPr>
              <a:t>pensieri</a:t>
            </a:r>
            <a:r>
              <a:rPr lang="en-US" sz="2000" dirty="0">
                <a:solidFill>
                  <a:schemeClr val="tx1"/>
                </a:solidFill>
              </a:rPr>
              <a:t> in un </a:t>
            </a:r>
            <a:r>
              <a:rPr lang="en-US" sz="2000" dirty="0" err="1">
                <a:solidFill>
                  <a:schemeClr val="tx1"/>
                </a:solidFill>
              </a:rPr>
              <a:t>momento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crescita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quando</a:t>
            </a:r>
            <a:r>
              <a:rPr lang="en-US" sz="2000" dirty="0">
                <a:solidFill>
                  <a:schemeClr val="tx1"/>
                </a:solidFill>
              </a:rPr>
              <a:t> la </a:t>
            </a:r>
            <a:r>
              <a:rPr lang="en-US" sz="2000" dirty="0" err="1">
                <a:solidFill>
                  <a:schemeClr val="tx1"/>
                </a:solidFill>
              </a:rPr>
              <a:t>complessità</a:t>
            </a:r>
            <a:r>
              <a:rPr lang="en-US" sz="2000" dirty="0">
                <a:solidFill>
                  <a:schemeClr val="tx1"/>
                </a:solidFill>
              </a:rPr>
              <a:t> del </a:t>
            </a:r>
            <a:r>
              <a:rPr lang="en-US" sz="2000" dirty="0" err="1">
                <a:solidFill>
                  <a:schemeClr val="tx1"/>
                </a:solidFill>
              </a:rPr>
              <a:t>mondo</a:t>
            </a:r>
            <a:r>
              <a:rPr lang="en-US" sz="2000" dirty="0">
                <a:solidFill>
                  <a:schemeClr val="tx1"/>
                </a:solidFill>
              </a:rPr>
              <a:t> e </a:t>
            </a:r>
            <a:r>
              <a:rPr lang="en-US" sz="2000" dirty="0" err="1">
                <a:solidFill>
                  <a:schemeClr val="tx1"/>
                </a:solidFill>
              </a:rPr>
              <a:t>dei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suoi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linguaggi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aumenta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102870">
              <a:buClr>
                <a:schemeClr val="tx1"/>
              </a:buClr>
            </a:pPr>
            <a:r>
              <a:rPr lang="en-US" sz="2000" dirty="0" err="1">
                <a:solidFill>
                  <a:schemeClr val="tx1"/>
                </a:solidFill>
              </a:rPr>
              <a:t>Imparare</a:t>
            </a:r>
            <a:r>
              <a:rPr lang="en-US" sz="2000" dirty="0">
                <a:solidFill>
                  <a:schemeClr val="tx1"/>
                </a:solidFill>
              </a:rPr>
              <a:t> ad </a:t>
            </a:r>
            <a:r>
              <a:rPr lang="en-US" sz="2000" dirty="0" err="1">
                <a:solidFill>
                  <a:schemeClr val="tx1"/>
                </a:solidFill>
              </a:rPr>
              <a:t>ascoltare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significa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comprendere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arricchire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proprio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repertorio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linguistico</a:t>
            </a:r>
            <a:r>
              <a:rPr lang="en-US" sz="2000" dirty="0">
                <a:solidFill>
                  <a:schemeClr val="tx1"/>
                </a:solidFill>
              </a:rPr>
              <a:t> e, </a:t>
            </a:r>
            <a:r>
              <a:rPr lang="en-US" sz="2000" dirty="0" err="1">
                <a:solidFill>
                  <a:schemeClr val="tx1"/>
                </a:solidFill>
              </a:rPr>
              <a:t>quindi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sviluppare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fiducia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nelle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proprie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capacità</a:t>
            </a:r>
            <a:r>
              <a:rPr lang="en-US" sz="2000" dirty="0">
                <a:solidFill>
                  <a:schemeClr val="tx1"/>
                </a:solidFill>
              </a:rPr>
              <a:t> e </a:t>
            </a:r>
            <a:r>
              <a:rPr lang="en-US" sz="2000" dirty="0" err="1">
                <a:solidFill>
                  <a:schemeClr val="tx1"/>
                </a:solidFill>
              </a:rPr>
              <a:t>nella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propria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creatività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espressiva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clrChange>
              <a:clrFrom>
                <a:srgbClr val="210B08">
                  <a:alpha val="16471"/>
                </a:srgbClr>
              </a:clrFrom>
              <a:clrTo>
                <a:srgbClr val="210B08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65802" y="-529059"/>
            <a:ext cx="9448800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it-IT" sz="3600" b="1" dirty="0">
                <a:latin typeface="+mn-lt"/>
              </a:rPr>
              <a:t>LA LETTURA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702514" y="2775838"/>
            <a:ext cx="5798471" cy="319862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2000" b="1" dirty="0"/>
              <a:t>ATTIVITÀ</a:t>
            </a:r>
          </a:p>
          <a:p>
            <a:pPr marL="514350" indent="-514350" algn="l">
              <a:buFont typeface="Wingdings" panose="05000000000000000000" pitchFamily="2" charset="2"/>
              <a:buChar char="Ø"/>
            </a:pPr>
            <a:r>
              <a:rPr lang="it-IT" sz="2000" dirty="0"/>
              <a:t>Incontri di lettura in biblioteca</a:t>
            </a:r>
          </a:p>
          <a:p>
            <a:pPr marL="514350" indent="-514350" algn="l">
              <a:buFont typeface="Wingdings" panose="05000000000000000000" pitchFamily="2" charset="2"/>
              <a:buChar char="Ø"/>
            </a:pPr>
            <a:r>
              <a:rPr lang="it-IT" sz="2000" dirty="0"/>
              <a:t>Incontri di lettura a scuola fatte dai bibliotecari per bambini e genitori</a:t>
            </a:r>
          </a:p>
          <a:p>
            <a:pPr marL="514350" indent="-514350" algn="l">
              <a:buFont typeface="Wingdings" panose="05000000000000000000" pitchFamily="2" charset="2"/>
              <a:buChar char="Ø"/>
            </a:pPr>
            <a:r>
              <a:rPr lang="it-IT" sz="2000" dirty="0"/>
              <a:t>Progetto di prestito bibliotecario all’interno della scuola</a:t>
            </a:r>
          </a:p>
          <a:p>
            <a:pPr marL="514350" indent="-514350" algn="l">
              <a:buFont typeface="Wingdings" panose="05000000000000000000" pitchFamily="2" charset="2"/>
              <a:buChar char="Ø"/>
            </a:pPr>
            <a:r>
              <a:rPr lang="it-IT" sz="2000" dirty="0"/>
              <a:t>Crescita della nostra biblioteca scolastica grazie alle risorse interne e all’adesione al progetto IOLEGGOPERCHÈ</a:t>
            </a:r>
            <a:br>
              <a:rPr lang="it-IT" sz="2000" dirty="0"/>
            </a:b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9045" y="-83281"/>
            <a:ext cx="2951208" cy="445843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985" y="3159615"/>
            <a:ext cx="3767356" cy="359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8541"/>
            <a:ext cx="12192000" cy="248107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528" y="-85521"/>
            <a:ext cx="4157832" cy="597459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69352" y="293987"/>
            <a:ext cx="712681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/>
              <a:t>LA CONTINUITA’ </a:t>
            </a:r>
          </a:p>
          <a:p>
            <a:r>
              <a:rPr lang="it-IT" sz="2400" dirty="0"/>
              <a:t>Viene riconosciuto il valore della continuità intesa come costruzione di percorsi condivisi tra tutte le figure che si occupano della crescita dei bambini e delle bambine.</a:t>
            </a:r>
          </a:p>
          <a:p>
            <a:r>
              <a:rPr lang="it-IT" sz="2400" dirty="0"/>
              <a:t>La continuità è quotidiana con la sezione primavera e tra le due sezioni della scuola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1655901" y="2725422"/>
            <a:ext cx="6301946" cy="277780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Incontri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giardino</a:t>
            </a:r>
            <a:r>
              <a:rPr lang="en-US" dirty="0"/>
              <a:t>, in </a:t>
            </a:r>
            <a:r>
              <a:rPr lang="en-US" dirty="0" err="1"/>
              <a:t>salone</a:t>
            </a:r>
            <a:r>
              <a:rPr lang="en-US" dirty="0"/>
              <a:t>,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laboratori</a:t>
            </a:r>
            <a:r>
              <a:rPr lang="en-US" dirty="0"/>
              <a:t> e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sezioni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Durante </a:t>
            </a:r>
            <a:r>
              <a:rPr lang="en-US" dirty="0" err="1"/>
              <a:t>l'accoglienza</a:t>
            </a:r>
            <a:r>
              <a:rPr lang="en-US" dirty="0"/>
              <a:t> al </a:t>
            </a:r>
            <a:r>
              <a:rPr lang="en-US" dirty="0" err="1"/>
              <a:t>mattino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bambini </a:t>
            </a:r>
            <a:r>
              <a:rPr lang="en-US" dirty="0" err="1"/>
              <a:t>delle</a:t>
            </a:r>
            <a:r>
              <a:rPr lang="en-US" dirty="0"/>
              <a:t> </a:t>
            </a:r>
            <a:r>
              <a:rPr lang="en-US" dirty="0" err="1"/>
              <a:t>sezioni</a:t>
            </a:r>
            <a:r>
              <a:rPr lang="en-US" dirty="0"/>
              <a:t> </a:t>
            </a:r>
            <a:r>
              <a:rPr lang="en-US" dirty="0" err="1"/>
              <a:t>dell’infanzia</a:t>
            </a:r>
            <a:r>
              <a:rPr lang="en-US" dirty="0"/>
              <a:t> </a:t>
            </a:r>
            <a:r>
              <a:rPr lang="en-US" dirty="0" err="1"/>
              <a:t>che</a:t>
            </a:r>
            <a:r>
              <a:rPr lang="en-US" dirty="0"/>
              <a:t> lo </a:t>
            </a:r>
            <a:r>
              <a:rPr lang="en-US" dirty="0" err="1"/>
              <a:t>desiderano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 </a:t>
            </a:r>
            <a:r>
              <a:rPr lang="en-US" dirty="0" err="1"/>
              <a:t>andare</a:t>
            </a:r>
            <a:r>
              <a:rPr lang="en-US" dirty="0"/>
              <a:t> a </a:t>
            </a:r>
            <a:r>
              <a:rPr lang="en-US" dirty="0" err="1"/>
              <a:t>giocare</a:t>
            </a:r>
            <a:r>
              <a:rPr lang="en-US" dirty="0"/>
              <a:t> 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sezione</a:t>
            </a:r>
            <a:r>
              <a:rPr lang="en-US" dirty="0"/>
              <a:t> primavera e </a:t>
            </a:r>
            <a:r>
              <a:rPr lang="en-US" dirty="0" err="1"/>
              <a:t>viceversa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Progetti</a:t>
            </a:r>
            <a:r>
              <a:rPr lang="en-US" dirty="0"/>
              <a:t> di </a:t>
            </a:r>
            <a:r>
              <a:rPr lang="en-US" dirty="0" err="1"/>
              <a:t>intersezione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e </a:t>
            </a:r>
            <a:r>
              <a:rPr lang="en-US" dirty="0" err="1"/>
              <a:t>legati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stagionalità</a:t>
            </a:r>
            <a:r>
              <a:rPr lang="en-US" dirty="0"/>
              <a:t>,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momenti</a:t>
            </a:r>
            <a:r>
              <a:rPr lang="en-US" dirty="0"/>
              <a:t> di </a:t>
            </a:r>
            <a:r>
              <a:rPr lang="en-US" dirty="0" err="1"/>
              <a:t>crescita</a:t>
            </a:r>
            <a:r>
              <a:rPr lang="en-US" dirty="0"/>
              <a:t> e a </a:t>
            </a:r>
            <a:r>
              <a:rPr lang="en-US" dirty="0" err="1"/>
              <a:t>ciò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avviene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mondo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566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tangolo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6385744" y="440947"/>
            <a:ext cx="5161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LA CONTINUITÀ CON LE FAMIGLIE </a:t>
            </a:r>
            <a:r>
              <a:rPr lang="it-IT" dirty="0"/>
              <a:t>attraverso scambi quotidiani, assemblee, colloqui, feste, laboratori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47985"/>
            <a:ext cx="12192000" cy="248107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068" y="1260221"/>
            <a:ext cx="6761594" cy="6038726"/>
          </a:xfrm>
          <a:prstGeom prst="rect">
            <a:avLst/>
          </a:prstGeom>
          <a:effectLst>
            <a:softEdge rad="660400"/>
          </a:effectLst>
        </p:spPr>
      </p:pic>
      <p:sp>
        <p:nvSpPr>
          <p:cNvPr id="10" name="Rettangolo 9"/>
          <p:cNvSpPr/>
          <p:nvPr/>
        </p:nvSpPr>
        <p:spPr>
          <a:xfrm>
            <a:off x="461319" y="440947"/>
            <a:ext cx="54127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LA CONTINUITÀ </a:t>
            </a:r>
          </a:p>
          <a:p>
            <a:r>
              <a:rPr lang="it-IT" sz="2800" b="1" dirty="0"/>
              <a:t>TRA EDUCATRICI E INSEGNANTI </a:t>
            </a:r>
          </a:p>
          <a:p>
            <a:r>
              <a:rPr lang="it-IT" dirty="0"/>
              <a:t>attraverso formazioni, collegi, commissioni e progetti condivisi, vuole garantire la diffusione di BUONE PRASSI per: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Lavorare insieme sul riconoscimento dei tempi di ciascun bambino per permettergli di fare da solo e raggiungere senza ansie di performance gli obiettivi di autonomia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Aumentare l’efficacia della comunicazione interna perché tutti gli adulti della scuola siano a conoscenza e sappiano fornire quotidianamente informazioni importanti riguardanti tutti i bambini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Condividere e rispettare le regole che possono garantire il benessere di tutti a scuola</a:t>
            </a:r>
          </a:p>
        </p:txBody>
      </p:sp>
    </p:spTree>
    <p:extLst>
      <p:ext uri="{BB962C8B-B14F-4D97-AF65-F5344CB8AC3E}">
        <p14:creationId xmlns:p14="http://schemas.microsoft.com/office/powerpoint/2010/main" val="32331040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411068-54FB-4183-BE8D-9A5F0DE062BA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71af3243-3dd4-4a8d-8c0d-dd76da1f02a5"/>
    <ds:schemaRef ds:uri="16c05727-aa75-4e4a-9b5f-8a80a1165891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748</Words>
  <Application>Microsoft Office PowerPoint</Application>
  <PresentationFormat>Widescreen</PresentationFormat>
  <Paragraphs>74</Paragraphs>
  <Slides>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Kristen ITC</vt:lpstr>
      <vt:lpstr>Wingdings</vt:lpstr>
      <vt:lpstr>Tema di Office</vt:lpstr>
      <vt:lpstr>Presentazione standard di PowerPoint</vt:lpstr>
      <vt:lpstr>Presentazione standard di PowerPoint</vt:lpstr>
      <vt:lpstr>IL GIARDINO EDUCATIVO</vt:lpstr>
      <vt:lpstr>PSICOMOTRICITÀ</vt:lpstr>
      <vt:lpstr>LABORATORIO GRAFICO</vt:lpstr>
      <vt:lpstr>LA LETTURA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2024-10-17T08:43:30Z</dcterms:created>
  <dcterms:modified xsi:type="dcterms:W3CDTF">2026-09-10T13:31:59Z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