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8" r:id="rId5"/>
    <p:sldId id="278" r:id="rId6"/>
    <p:sldId id="282" r:id="rId7"/>
    <p:sldId id="279" r:id="rId8"/>
    <p:sldId id="283" r:id="rId9"/>
    <p:sldId id="262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81" r:id="rId19"/>
    <p:sldId id="293" r:id="rId2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1B99E5D7-6711-4459-8E57-CA1CEBADBA15}">
          <p14:sldIdLst>
            <p14:sldId id="256"/>
            <p14:sldId id="257"/>
            <p14:sldId id="258"/>
            <p14:sldId id="278"/>
            <p14:sldId id="282"/>
            <p14:sldId id="279"/>
            <p14:sldId id="283"/>
            <p14:sldId id="262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81"/>
            <p14:sldId id="29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droni Marco" initials="MP" lastIdx="1" clrIdx="0">
    <p:extLst>
      <p:ext uri="{19B8F6BF-5375-455C-9EA6-DF929625EA0E}">
        <p15:presenceInfo xmlns:p15="http://schemas.microsoft.com/office/powerpoint/2012/main" userId="S::MPedroni@comune.brescia.it::d68d805d-871d-4f4d-92f7-9e30447f6b0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062E"/>
    <a:srgbClr val="0273A7"/>
    <a:srgbClr val="D1E7F8"/>
    <a:srgbClr val="FFFFFF"/>
    <a:srgbClr val="688A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90" autoAdjust="0"/>
  </p:normalViewPr>
  <p:slideViewPr>
    <p:cSldViewPr snapToGrid="0">
      <p:cViewPr varScale="1">
        <p:scale>
          <a:sx n="117" d="100"/>
          <a:sy n="117" d="100"/>
        </p:scale>
        <p:origin x="643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383C5E-8248-4E80-954C-2A993C4643BC}" type="datetimeFigureOut">
              <a:rPr lang="it-IT" smtClean="0"/>
              <a:t>12/10/2026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93DBC4-F29F-47C3-A8F2-8893408CE96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3481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B5278EAC-241B-1232-FB22-47CB447B0461}"/>
              </a:ext>
            </a:extLst>
          </p:cNvPr>
          <p:cNvSpPr/>
          <p:nvPr userDrawn="1"/>
        </p:nvSpPr>
        <p:spPr>
          <a:xfrm>
            <a:off x="0" y="0"/>
            <a:ext cx="2217420" cy="6858000"/>
          </a:xfrm>
          <a:prstGeom prst="rect">
            <a:avLst/>
          </a:prstGeom>
          <a:gradFill flip="none" rotWithShape="1">
            <a:gsLst>
              <a:gs pos="30000">
                <a:srgbClr val="D1E7F8">
                  <a:alpha val="50000"/>
                </a:srgbClr>
              </a:gs>
              <a:gs pos="0">
                <a:srgbClr val="D1E7F8"/>
              </a:gs>
              <a:gs pos="100000">
                <a:srgbClr val="D1E7F8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283BE21-CE2A-E697-A874-4ED892A20B6C}"/>
              </a:ext>
            </a:extLst>
          </p:cNvPr>
          <p:cNvSpPr/>
          <p:nvPr userDrawn="1"/>
        </p:nvSpPr>
        <p:spPr>
          <a:xfrm>
            <a:off x="0" y="6460155"/>
            <a:ext cx="12192000" cy="397845"/>
          </a:xfrm>
          <a:prstGeom prst="rect">
            <a:avLst/>
          </a:prstGeom>
          <a:solidFill>
            <a:srgbClr val="0273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4972387-7A06-6194-10E6-8B59189524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22" y="6460155"/>
            <a:ext cx="252194" cy="397845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E894713-52BC-CDB8-F6F0-12D00715441F}"/>
              </a:ext>
            </a:extLst>
          </p:cNvPr>
          <p:cNvSpPr txBox="1"/>
          <p:nvPr userDrawn="1"/>
        </p:nvSpPr>
        <p:spPr>
          <a:xfrm>
            <a:off x="345716" y="6460155"/>
            <a:ext cx="58569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Ufficio Comunale di Statistica - Settore Transizione Digitale</a:t>
            </a:r>
          </a:p>
        </p:txBody>
      </p:sp>
      <p:sp>
        <p:nvSpPr>
          <p:cNvPr id="14" name="Segnaposto numero diapositiva 13">
            <a:extLst>
              <a:ext uri="{FF2B5EF4-FFF2-40B4-BE49-F238E27FC236}">
                <a16:creationId xmlns:a16="http://schemas.microsoft.com/office/drawing/2014/main" id="{457F6F60-79C0-D001-A9F6-F248FD5AA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15100"/>
            <a:ext cx="2743200" cy="3101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396F48-1DA1-49C8-A319-9418142192B7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9696942B-50CD-A3F7-B831-99F493C0C4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863" y="402710"/>
            <a:ext cx="1266274" cy="1997590"/>
          </a:xfrm>
          <a:prstGeom prst="rect">
            <a:avLst/>
          </a:prstGeom>
        </p:spPr>
      </p:pic>
      <p:sp>
        <p:nvSpPr>
          <p:cNvPr id="20" name="Titolo 19">
            <a:extLst>
              <a:ext uri="{FF2B5EF4-FFF2-40B4-BE49-F238E27FC236}">
                <a16:creationId xmlns:a16="http://schemas.microsoft.com/office/drawing/2014/main" id="{61EB39C4-6239-FF62-8272-D412D0D74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5080" y="3368199"/>
            <a:ext cx="7101840" cy="1325563"/>
          </a:xfrm>
        </p:spPr>
        <p:txBody>
          <a:bodyPr>
            <a:normAutofit/>
          </a:bodyPr>
          <a:lstStyle>
            <a:lvl1pPr>
              <a:defRPr lang="it-IT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algn="ctr"/>
            <a:r>
              <a:rPr lang="it-IT" dirty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142446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D8AD1ADD-431F-3063-F653-D253CD3D8B86}"/>
              </a:ext>
            </a:extLst>
          </p:cNvPr>
          <p:cNvSpPr/>
          <p:nvPr userDrawn="1"/>
        </p:nvSpPr>
        <p:spPr>
          <a:xfrm>
            <a:off x="0" y="6460155"/>
            <a:ext cx="12192000" cy="397845"/>
          </a:xfrm>
          <a:prstGeom prst="rect">
            <a:avLst/>
          </a:prstGeom>
          <a:solidFill>
            <a:srgbClr val="0273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60B8B23-BF1B-6DB6-C66D-4EE9FF2169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22" y="6460155"/>
            <a:ext cx="252194" cy="397845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2B0023FD-23DE-7D39-76DD-DF64D53DCBAE}"/>
              </a:ext>
            </a:extLst>
          </p:cNvPr>
          <p:cNvSpPr txBox="1"/>
          <p:nvPr userDrawn="1"/>
        </p:nvSpPr>
        <p:spPr>
          <a:xfrm>
            <a:off x="345716" y="6460155"/>
            <a:ext cx="58569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Ufficio Comunale di Statistica - Settore Transizione Digitale</a:t>
            </a:r>
          </a:p>
        </p:txBody>
      </p:sp>
      <p:sp>
        <p:nvSpPr>
          <p:cNvPr id="10" name="Segnaposto numero diapositiva 13">
            <a:extLst>
              <a:ext uri="{FF2B5EF4-FFF2-40B4-BE49-F238E27FC236}">
                <a16:creationId xmlns:a16="http://schemas.microsoft.com/office/drawing/2014/main" id="{D274C578-9194-82C0-2D26-2283A5EB8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15100"/>
            <a:ext cx="2743200" cy="3101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396F48-1DA1-49C8-A319-9418142192B7}" type="slidenum">
              <a:rPr lang="it-IT" smtClean="0"/>
              <a:pPr/>
              <a:t>‹#›</a:t>
            </a:fld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A96375E-26C9-8395-A656-65E9C5BE6E8C}"/>
              </a:ext>
            </a:extLst>
          </p:cNvPr>
          <p:cNvSpPr/>
          <p:nvPr userDrawn="1"/>
        </p:nvSpPr>
        <p:spPr>
          <a:xfrm>
            <a:off x="243840" y="205740"/>
            <a:ext cx="129540" cy="716280"/>
          </a:xfrm>
          <a:prstGeom prst="rect">
            <a:avLst/>
          </a:prstGeom>
          <a:solidFill>
            <a:srgbClr val="0273A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73AA81A-E5F8-C840-205C-C802EDB43406}"/>
              </a:ext>
            </a:extLst>
          </p:cNvPr>
          <p:cNvSpPr/>
          <p:nvPr userDrawn="1"/>
        </p:nvSpPr>
        <p:spPr>
          <a:xfrm>
            <a:off x="426720" y="205740"/>
            <a:ext cx="11551920" cy="716280"/>
          </a:xfrm>
          <a:prstGeom prst="rect">
            <a:avLst/>
          </a:prstGeom>
          <a:solidFill>
            <a:srgbClr val="D1E7F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Titolo 1">
            <a:extLst>
              <a:ext uri="{FF2B5EF4-FFF2-40B4-BE49-F238E27FC236}">
                <a16:creationId xmlns:a16="http://schemas.microsoft.com/office/drawing/2014/main" id="{87A26ECC-1D44-4A4D-23E4-797B23A6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" y="205739"/>
            <a:ext cx="11551920" cy="716281"/>
          </a:xfrm>
        </p:spPr>
        <p:txBody>
          <a:bodyPr/>
          <a:lstStyle>
            <a:lvl1pPr>
              <a:defRPr sz="3200">
                <a:latin typeface="+mn-lt"/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844209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B5278EAC-241B-1232-FB22-47CB447B0461}"/>
              </a:ext>
            </a:extLst>
          </p:cNvPr>
          <p:cNvSpPr/>
          <p:nvPr userDrawn="1"/>
        </p:nvSpPr>
        <p:spPr>
          <a:xfrm>
            <a:off x="0" y="0"/>
            <a:ext cx="2217420" cy="6858000"/>
          </a:xfrm>
          <a:prstGeom prst="rect">
            <a:avLst/>
          </a:prstGeom>
          <a:gradFill flip="none" rotWithShape="1">
            <a:gsLst>
              <a:gs pos="30000">
                <a:srgbClr val="D1E7F8">
                  <a:alpha val="50000"/>
                </a:srgbClr>
              </a:gs>
              <a:gs pos="0">
                <a:srgbClr val="D1E7F8"/>
              </a:gs>
              <a:gs pos="100000">
                <a:srgbClr val="D1E7F8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283BE21-CE2A-E697-A874-4ED892A20B6C}"/>
              </a:ext>
            </a:extLst>
          </p:cNvPr>
          <p:cNvSpPr/>
          <p:nvPr userDrawn="1"/>
        </p:nvSpPr>
        <p:spPr>
          <a:xfrm>
            <a:off x="0" y="6460155"/>
            <a:ext cx="12192000" cy="397845"/>
          </a:xfrm>
          <a:prstGeom prst="rect">
            <a:avLst/>
          </a:prstGeom>
          <a:solidFill>
            <a:srgbClr val="0273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4972387-7A06-6194-10E6-8B59189524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22" y="6460155"/>
            <a:ext cx="252194" cy="397845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E894713-52BC-CDB8-F6F0-12D00715441F}"/>
              </a:ext>
            </a:extLst>
          </p:cNvPr>
          <p:cNvSpPr txBox="1"/>
          <p:nvPr userDrawn="1"/>
        </p:nvSpPr>
        <p:spPr>
          <a:xfrm>
            <a:off x="345716" y="6460155"/>
            <a:ext cx="58569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Ufficio Comunale di Statistica - Settore Transizione Digitale</a:t>
            </a:r>
          </a:p>
        </p:txBody>
      </p:sp>
      <p:sp>
        <p:nvSpPr>
          <p:cNvPr id="14" name="Segnaposto numero diapositiva 13">
            <a:extLst>
              <a:ext uri="{FF2B5EF4-FFF2-40B4-BE49-F238E27FC236}">
                <a16:creationId xmlns:a16="http://schemas.microsoft.com/office/drawing/2014/main" id="{457F6F60-79C0-D001-A9F6-F248FD5AA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15100"/>
            <a:ext cx="2743200" cy="3101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396F48-1DA1-49C8-A319-9418142192B7}" type="slidenum">
              <a:rPr lang="it-IT" smtClean="0"/>
              <a:pPr/>
              <a:t>‹#›</a:t>
            </a:fld>
            <a:endParaRPr lang="it-IT" dirty="0"/>
          </a:p>
        </p:txBody>
      </p:sp>
      <p:sp>
        <p:nvSpPr>
          <p:cNvPr id="20" name="Titolo 19">
            <a:extLst>
              <a:ext uri="{FF2B5EF4-FFF2-40B4-BE49-F238E27FC236}">
                <a16:creationId xmlns:a16="http://schemas.microsoft.com/office/drawing/2014/main" id="{61EB39C4-6239-FF62-8272-D412D0D74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5080" y="2651919"/>
            <a:ext cx="7101840" cy="1325563"/>
          </a:xfrm>
        </p:spPr>
        <p:txBody>
          <a:bodyPr>
            <a:normAutofit/>
          </a:bodyPr>
          <a:lstStyle>
            <a:lvl1pPr>
              <a:defRPr lang="it-IT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algn="ctr"/>
            <a:r>
              <a:rPr lang="it-IT" dirty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868384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F2DAB8-07E8-8AB2-105A-8848A9B80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DA6A266-0E69-00BC-1111-FA903535C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FE9D7D-BF25-EDF2-6371-AC563C553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1E1F362-B4BE-46B4-4A9A-11C585FFA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EAFDCE8-C2A0-B884-0DFD-E74CA6368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4608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B90A47-4DFC-6FFA-D010-C546FB68D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D5AB958-1E5C-C205-7E01-9E1361BFB4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8DA80C2-3622-E7D2-71E7-19DF7712AE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7A3FBBC-B51B-553E-F9B7-180B8DAF7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51CC8F3-594B-A71F-0044-F2A6D4FBF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D33ADE0-8F36-A24A-40EC-013BA47E4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7901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A73445-B977-0788-038D-9DA089443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FB11534-87DE-0142-D638-1DCBBC2E6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C424407-327D-0977-18C7-DE9B4C0F19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6C66D9F-401E-4FEC-87EE-3480328C1B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F521A96-DA12-C5AF-694D-D8AF14D534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3B9C0E0-AF8B-116C-A03C-BF4BF509A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F05C8C1-1829-241F-321A-258EF2D2A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E7037B1-A515-783B-E06E-6EA5A9C69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3203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0B8FBF-E359-C9D6-B29B-0B46EB4B6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0B746EB-82FB-0DD8-7B64-8CD0D5730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ABC8E59-AB29-F46C-E58D-8D718A0BE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F2F2CA2-6841-86D9-FA11-7821B6BF1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5945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469DE80-20D4-9E29-C37F-FF78C9B09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76D4155-2788-2FEE-2317-513193DC1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B2F3133-1A10-9C14-7FDE-8EF4364EE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4219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D8D6A9-57E0-E9D0-9723-30FF9F0CF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9D9823D-5C58-9F32-622D-1491F3248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DEC41AC-F24C-4FEE-6E76-AC54B23511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E60F6DE-EBBB-C8EF-8140-D784DC1A2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A06798C-7E0C-9EB4-D1A5-D7AC5C2D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B7CF071-6BE6-49F1-E25C-4A95D5ED7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2188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2BF4E1-486F-2E31-7C38-A54B0B952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DA4D4C9-7CCB-3C04-58A3-D820536C9C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1CA965D-47A3-7C95-872E-2BBBAC890B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A52A457-54BE-E0FC-D0C6-7F0BF05FB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97FAE31-5318-AF0A-D90F-80467DC09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21490EA-159F-D894-B3A4-58E085E5E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4475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E277B7-621D-4E37-CBB4-CF75D85AA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98255CB-82B6-6B52-2296-6A5F8EC0E3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57CC914-77C8-E186-0D3F-D2958A395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C17225E-6EC9-A35B-072F-C4A545CCE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1641290-873D-86E7-A0BD-242DA94E7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33922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A4EFF8C-DF50-B5E3-0A9C-AC1FB528AE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3CD7B24-796B-744F-066F-E77460F1A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C4AFA7-1EFA-893E-B26E-59E30DFF8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A470492-6FCC-B815-C574-40700AB28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84659F6-43AE-B0C1-720A-ACAFC6468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4520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00F424-819E-41D6-88F7-449B2D9E1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4D488C8-C941-91A4-2D5E-88C987E264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5018152-BE4F-4C5E-6EEC-79CBC25E8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7E50CC1-D72C-5C7A-D657-F366714A7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890B837-F66F-0D7E-10A5-29912EEFD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8944-02E9-4751-8318-0957CF3BE9F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44106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D1D3B7-69BA-3302-8CA9-69A7AAF15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A1F3B12-E32D-E126-1D97-EB409702E3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6B7D24-50A3-662A-C3A4-A1D7310F3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55DCB07-9F2D-F500-B35F-C660A53D6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E3AFC3-DA66-5FA2-C73F-5035B6EEE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8944-02E9-4751-8318-0957CF3BE9F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0271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7EC684-F163-1C78-E809-42F046DF7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0A8BC6E-83C1-581A-FEA4-F2F9424489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8518467-E474-401B-BB6B-234899FCF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16D6F6B-4801-5CC9-6919-0A78CFE5C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7F51F1-87D2-DB79-2EDF-264168DE7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8944-02E9-4751-8318-0957CF3BE9F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8227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42C09F-D205-D955-7D30-0228856B5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1D324E-7662-49C3-7B80-8FF0233BA3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26AAA0F-8C28-263D-1BA9-720A8474E4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04735C5-7530-DF3E-F634-585B33D29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E0B679A-9A91-7CEA-ACBA-4B7BA12A0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5173871-59EC-1F89-9DD2-934C13B24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8944-02E9-4751-8318-0957CF3BE9F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64993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52D2AC-B843-FCE3-C76D-8BDB678CA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62630FC-AD4F-46A5-CC57-B3EE435C41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664080A-EEC0-3544-1131-25B644142B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58F03A7-0727-026D-3EC8-E66F6174C7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D71001C-1A66-1B36-88D8-EFF101C410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4728970-8CBE-8099-D852-DE1239EB8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39362CA-C5A2-FE23-F2E5-A3825F7A6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CB77A98-612C-8C22-EE12-FA5D835E3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8944-02E9-4751-8318-0957CF3BE9F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08558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21D6F7-170A-CC6C-6A07-AFE3FA340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94F8C20-6629-8E08-4394-FD17C1792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2707F25-5236-731B-F03A-466BC927D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E1FB730-E488-97DD-07D8-F7E18F030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8944-02E9-4751-8318-0957CF3BE9F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8139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41646ED-8348-034E-0371-10BF9B1B2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0BF09AF-91F9-1E5E-74A5-57CA23A2F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41F4DB1-6693-1412-EDFD-8D4D57873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8944-02E9-4751-8318-0957CF3BE9F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3830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E523C0-0111-2EDD-58B0-919CE00A6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0F0C855-C36D-E030-0D9B-BB0DEB6FB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6A1549A-2AFF-7894-1AAA-957463B67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5001A5E-D4A3-0903-0E33-0E010FA2A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35F7174-D375-9236-2579-2962E27FB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0DF86FF-BB6D-3B80-CA2C-FD963FDBA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8944-02E9-4751-8318-0957CF3BE9F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77319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811E4F-CE73-68AC-9285-127595B37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34C0D18-CB89-8376-D6D0-2643383832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C4D5E57-ADB2-65B1-FFF2-82854954EF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FE41964-670E-A8EC-0A99-E80C7DEF4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5FAB53B-9F95-CC4E-439C-E5F4E44B9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822ABC4-AF87-38C0-CB75-A238914CC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8944-02E9-4751-8318-0957CF3BE9F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37201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CECE9F-D207-4DEE-B398-2A6148A3E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7D56901-61CA-B065-629F-ECA700CD6E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8D0E44A-C58B-9047-4A14-CF84D7BDF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580B023-A167-4D97-422F-1FF292C9E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F4FEA5C-C4DF-5A33-50CC-36EB58212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8944-02E9-4751-8318-0957CF3BE9F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53837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30235DA-F339-78C2-DEB8-6D9F2D75D8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3C76D7E-AC2F-490F-1646-79D9EE8D46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3907EF-3BFB-8EFA-BC98-398AEE9FE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9898930-3D78-B0F5-E8F2-B99CCCB64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F3D8F2-4024-38CB-FBF9-B6A2E535F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8944-02E9-4751-8318-0957CF3BE9F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4796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D7EC99A-D613-A730-4FC6-4A5770025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07FB76B-3F7C-8794-94B4-95F220762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49B0FF5-A8C4-4CEA-7685-032BF944F0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277AF85-37E6-F192-EF64-286D108544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6BCA47F-FC09-54FE-94E5-B9EC16C71E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96F48-1DA1-49C8-A319-9418142192B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9771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2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B632A9C-DC74-5132-CF82-D7E5877E1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F0F1C35-8D69-B8A5-4E78-4C78CA9D5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D89A834-01E3-31C3-1700-DE0C3EC6C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D4353D9-FEBD-B57A-1773-0952926F01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CA874D4-BF3E-5361-FDD5-9720D7369E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58944-02E9-4751-8318-0957CF3BE9FA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6033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lemento grafico 10" descr="Scuola">
            <a:extLst>
              <a:ext uri="{FF2B5EF4-FFF2-40B4-BE49-F238E27FC236}">
                <a16:creationId xmlns:a16="http://schemas.microsoft.com/office/drawing/2014/main" id="{45E23976-4AAF-7A6F-EDA8-0C05E46083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-76894"/>
            <a:ext cx="7965439" cy="7965439"/>
          </a:xfrm>
          <a:prstGeom prst="rect">
            <a:avLst/>
          </a:prstGeom>
        </p:spPr>
      </p:pic>
      <p:pic>
        <p:nvPicPr>
          <p:cNvPr id="9" name="Elemento grafico 8" descr="Bambino con palloncino">
            <a:extLst>
              <a:ext uri="{FF2B5EF4-FFF2-40B4-BE49-F238E27FC236}">
                <a16:creationId xmlns:a16="http://schemas.microsoft.com/office/drawing/2014/main" id="{DCD47701-0983-4E5A-E434-9956F96825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62023" y="3193141"/>
            <a:ext cx="3336709" cy="3336709"/>
          </a:xfrm>
          <a:prstGeom prst="rect">
            <a:avLst/>
          </a:prstGeom>
        </p:spPr>
      </p:pic>
      <p:sp>
        <p:nvSpPr>
          <p:cNvPr id="5" name="Titolo 4">
            <a:extLst>
              <a:ext uri="{FF2B5EF4-FFF2-40B4-BE49-F238E27FC236}">
                <a16:creationId xmlns:a16="http://schemas.microsoft.com/office/drawing/2014/main" id="{ACBD1B87-F673-BF15-5FFF-7FE2C3150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721" y="3610466"/>
            <a:ext cx="7101840" cy="1725105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Customer </a:t>
            </a:r>
            <a:r>
              <a:rPr lang="it-IT" dirty="0" err="1"/>
              <a:t>Satisfaction</a:t>
            </a:r>
            <a:br>
              <a:rPr lang="it-IT" dirty="0"/>
            </a:br>
            <a:br>
              <a:rPr lang="it-IT" dirty="0"/>
            </a:br>
            <a:r>
              <a:rPr lang="it-IT" sz="4900" b="1" dirty="0"/>
              <a:t>CRE Primaria</a:t>
            </a:r>
            <a:br>
              <a:rPr lang="it-IT" sz="4900" b="1" dirty="0"/>
            </a:br>
            <a:r>
              <a:rPr lang="it-IT" sz="4900" b="1" dirty="0"/>
              <a:t>2026</a:t>
            </a:r>
            <a:br>
              <a:rPr lang="it-IT" dirty="0"/>
            </a:br>
            <a:br>
              <a:rPr lang="it-IT" dirty="0"/>
            </a:br>
            <a:endParaRPr lang="it-IT" sz="22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CCA7900-2176-D6A2-2D42-29381AC0D5BB}"/>
              </a:ext>
            </a:extLst>
          </p:cNvPr>
          <p:cNvSpPr txBox="1"/>
          <p:nvPr/>
        </p:nvSpPr>
        <p:spPr>
          <a:xfrm>
            <a:off x="10070184" y="6023209"/>
            <a:ext cx="2269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Brescia 12/10/2026</a:t>
            </a:r>
          </a:p>
        </p:txBody>
      </p:sp>
    </p:spTree>
    <p:extLst>
      <p:ext uri="{BB962C8B-B14F-4D97-AF65-F5344CB8AC3E}">
        <p14:creationId xmlns:p14="http://schemas.microsoft.com/office/powerpoint/2010/main" val="274845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lemento grafico 8" descr="Bambino con palloncino">
            <a:extLst>
              <a:ext uri="{FF2B5EF4-FFF2-40B4-BE49-F238E27FC236}">
                <a16:creationId xmlns:a16="http://schemas.microsoft.com/office/drawing/2014/main" id="{59030FC0-CEEA-8975-947A-EB30369A27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62023" y="3193141"/>
            <a:ext cx="3336709" cy="3336709"/>
          </a:xfrm>
          <a:prstGeom prst="rect">
            <a:avLst/>
          </a:prstGeom>
        </p:spPr>
      </p:pic>
      <p:pic>
        <p:nvPicPr>
          <p:cNvPr id="7" name="Elemento grafico 6" descr="Scuola">
            <a:extLst>
              <a:ext uri="{FF2B5EF4-FFF2-40B4-BE49-F238E27FC236}">
                <a16:creationId xmlns:a16="http://schemas.microsoft.com/office/drawing/2014/main" id="{75FF2E8D-5406-E398-7D38-12261B1BFB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600" y="-76894"/>
            <a:ext cx="7965439" cy="7965439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838AE144-F279-84C4-3E7A-30DF3CFA4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pPr/>
              <a:t>2</a:t>
            </a:fld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3A882F95-8F63-C05C-BB7E-679DCE6FF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Presentazione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A9967F4F-A143-CCD4-078E-2B27B7DAC2B4}"/>
              </a:ext>
            </a:extLst>
          </p:cNvPr>
          <p:cNvSpPr txBox="1">
            <a:spLocks/>
          </p:cNvSpPr>
          <p:nvPr/>
        </p:nvSpPr>
        <p:spPr>
          <a:xfrm>
            <a:off x="236220" y="1488612"/>
            <a:ext cx="11346180" cy="461174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questo report sono riportati i risultati dell’indagine di </a:t>
            </a:r>
            <a:r>
              <a:rPr lang="it-IT" sz="2000" b="1" i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Customer </a:t>
            </a:r>
            <a:r>
              <a:rPr lang="it-IT" sz="2000" b="1" i="1" dirty="0" err="1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Satisfaction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relativo al servizio dei </a:t>
            </a:r>
            <a:r>
              <a:rPr lang="it-IT" sz="2000" b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Centri Ricreativi Estivi Primaria 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</a:t>
            </a:r>
            <a:r>
              <a:rPr lang="it-IT" sz="2000" b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Comune di Brescia 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 periodo</a:t>
            </a:r>
            <a:r>
              <a:rPr lang="it-IT" sz="2000" b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giugno, luglio e agosto 2026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5715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L’indagine ha il compito di monitorare il </a:t>
            </a:r>
            <a:r>
              <a:rPr lang="it-IT" sz="2000" b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gradimento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delle famiglie sulla qualità dei servizi usufruiti, frutto della collaborazione tra il </a:t>
            </a:r>
            <a:r>
              <a:rPr lang="it-IT" sz="2000" i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Settore Diritto allo Studio, Rapporti con Università, Sport, Politiche Giovanili, Sostenibilità Sociale e Pari Opportunità 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it-IT" alt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it-IT" altLang="it-IT" sz="2000" i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’Ufficio comunale di statistica – Settore Transizione Digitale</a:t>
            </a:r>
            <a:r>
              <a:rPr lang="it-IT" alt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5715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Attraverso questa indagine è stata rilevata la soddisfazione delle famiglie in relazione a diverse dimensioni, quali: </a:t>
            </a:r>
            <a:r>
              <a:rPr lang="it-IT" sz="2000" b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ambienti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utilizzati, </a:t>
            </a:r>
            <a:r>
              <a:rPr lang="it-IT" sz="2000" b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costi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2000" b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orari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2000" b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rapporto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 le </a:t>
            </a:r>
            <a:r>
              <a:rPr lang="it-IT" sz="2000" b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famiglie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rapporto con i </a:t>
            </a:r>
            <a:r>
              <a:rPr lang="it-IT" sz="2000" b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bambini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2000" b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accessibilità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alle informazioni organizzative, </a:t>
            </a:r>
            <a:r>
              <a:rPr lang="it-IT" sz="2000" b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attività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proposte e servizio </a:t>
            </a:r>
            <a:r>
              <a:rPr lang="it-IT" sz="2000" b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ristorazione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5715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Come per le precedenti edizioni (2018-2025), il questionario alle famiglie è stato somministrato alle famiglie via internet </a:t>
            </a:r>
            <a:r>
              <a:rPr lang="it-IT" sz="2000" b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CAWI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t-IT" sz="2000" i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Computer </a:t>
            </a:r>
            <a:r>
              <a:rPr lang="it-IT" sz="2000" i="1" dirty="0" err="1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Assisted</a:t>
            </a:r>
            <a:r>
              <a:rPr lang="it-IT" sz="2000" i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Internet Interview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5715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caso di più scuole frequentate, ai genitori è stato chiesto di valutare la </a:t>
            </a:r>
            <a:r>
              <a:rPr lang="it-IT" sz="2000" b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principale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(quella frequentata per più settimane).</a:t>
            </a:r>
          </a:p>
        </p:txBody>
      </p:sp>
    </p:spTree>
    <p:extLst>
      <p:ext uri="{BB962C8B-B14F-4D97-AF65-F5344CB8AC3E}">
        <p14:creationId xmlns:p14="http://schemas.microsoft.com/office/powerpoint/2010/main" val="3925159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68B8E-193B-66D0-FCB8-43C2682E1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lemento grafico 7" descr="Bambino con palloncino">
            <a:extLst>
              <a:ext uri="{FF2B5EF4-FFF2-40B4-BE49-F238E27FC236}">
                <a16:creationId xmlns:a16="http://schemas.microsoft.com/office/drawing/2014/main" id="{830BCDF7-8D85-2235-1CDE-7DB06D300C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62023" y="3193141"/>
            <a:ext cx="3336709" cy="3336709"/>
          </a:xfrm>
          <a:prstGeom prst="rect">
            <a:avLst/>
          </a:prstGeom>
        </p:spPr>
      </p:pic>
      <p:pic>
        <p:nvPicPr>
          <p:cNvPr id="6" name="Elemento grafico 5" descr="Scuola">
            <a:extLst>
              <a:ext uri="{FF2B5EF4-FFF2-40B4-BE49-F238E27FC236}">
                <a16:creationId xmlns:a16="http://schemas.microsoft.com/office/drawing/2014/main" id="{0EEE5E4C-AC9B-F09C-FB55-4E1E8BCD75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600" y="-76894"/>
            <a:ext cx="7965439" cy="7965439"/>
          </a:xfrm>
          <a:prstGeom prst="rect">
            <a:avLst/>
          </a:prstGeom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AB263DF-3AAE-147D-4936-DFF8FE769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Risultati in sintesi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CEED4073-ADDB-92EA-DC98-6531221F78A1}"/>
              </a:ext>
            </a:extLst>
          </p:cNvPr>
          <p:cNvSpPr txBox="1">
            <a:spLocks/>
          </p:cNvSpPr>
          <p:nvPr/>
        </p:nvSpPr>
        <p:spPr>
          <a:xfrm>
            <a:off x="228600" y="1387244"/>
            <a:ext cx="11346180" cy="408351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famiglie che hanno partecipato al questionario sono </a:t>
            </a:r>
            <a:r>
              <a:rPr lang="it-IT" sz="2000" b="1" dirty="0">
                <a:solidFill>
                  <a:srgbClr val="D406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362 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it-IT" sz="2000" b="1" dirty="0">
                <a:solidFill>
                  <a:srgbClr val="D406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744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Il </a:t>
            </a:r>
            <a:r>
              <a:rPr lang="it-IT" sz="2000" b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tasso di partecipazione 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è quindi del </a:t>
            </a:r>
            <a:r>
              <a:rPr lang="it-IT" sz="2000" b="1" dirty="0">
                <a:solidFill>
                  <a:srgbClr val="D406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48,7%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in leggero calo rispetto all’anno passato (2025 -&gt; </a:t>
            </a:r>
            <a:r>
              <a:rPr lang="it-IT" sz="2000" b="1" dirty="0">
                <a:solidFill>
                  <a:srgbClr val="D406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49,0%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 </a:t>
            </a:r>
          </a:p>
          <a:p>
            <a:pPr marL="5715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giudizio globale del servizio offerto dai CRE è complessivamente </a:t>
            </a:r>
            <a:r>
              <a:rPr lang="it-IT" sz="2000" b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molto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b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elevato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t-IT" sz="2000" b="1" dirty="0">
                <a:solidFill>
                  <a:srgbClr val="D406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8,4/10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così come la valutazione delle singole scuole.</a:t>
            </a:r>
          </a:p>
          <a:p>
            <a:pPr marL="5715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Anche le </a:t>
            </a:r>
            <a:r>
              <a:rPr lang="it-IT" sz="2000" b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valutazioni medie 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dei singoli aspetti presi in esame nel questionario sono sempre decisamente </a:t>
            </a:r>
            <a:r>
              <a:rPr lang="it-IT" sz="2000" b="1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</a:t>
            </a:r>
            <a:r>
              <a:rPr lang="it-IT" sz="2000" dirty="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t-IT" sz="2000" dirty="0">
              <a:solidFill>
                <a:srgbClr val="D4062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0287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endParaRPr lang="it-IT" sz="2000" b="1" dirty="0">
              <a:solidFill>
                <a:srgbClr val="D4062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endParaRPr lang="it-IT" sz="2000" dirty="0">
              <a:solidFill>
                <a:srgbClr val="0273A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endParaRPr lang="it-IT" sz="2000" dirty="0">
              <a:solidFill>
                <a:srgbClr val="0273A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017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01F1F-6F14-A839-4731-DDE3D3B2C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lemento grafico 7" descr="Bambino con palloncino">
            <a:extLst>
              <a:ext uri="{FF2B5EF4-FFF2-40B4-BE49-F238E27FC236}">
                <a16:creationId xmlns:a16="http://schemas.microsoft.com/office/drawing/2014/main" id="{B70DA791-1037-1A90-714D-CECAAB341C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62023" y="3193141"/>
            <a:ext cx="3336709" cy="3336709"/>
          </a:xfrm>
          <a:prstGeom prst="rect">
            <a:avLst/>
          </a:prstGeom>
        </p:spPr>
      </p:pic>
      <p:pic>
        <p:nvPicPr>
          <p:cNvPr id="6" name="Elemento grafico 5" descr="Scuola">
            <a:extLst>
              <a:ext uri="{FF2B5EF4-FFF2-40B4-BE49-F238E27FC236}">
                <a16:creationId xmlns:a16="http://schemas.microsoft.com/office/drawing/2014/main" id="{3F7B357C-7CA8-1DF1-B253-6D37339CB7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600" y="-76894"/>
            <a:ext cx="7965439" cy="7965439"/>
          </a:xfrm>
          <a:prstGeom prst="rect">
            <a:avLst/>
          </a:prstGeom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05E3E4A9-CA16-183E-D730-015C0B969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Risultati in sintesi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2785BBE6-34F9-A930-C39C-65FA51AA45EE}"/>
              </a:ext>
            </a:extLst>
          </p:cNvPr>
          <p:cNvSpPr txBox="1">
            <a:spLocks/>
          </p:cNvSpPr>
          <p:nvPr/>
        </p:nvSpPr>
        <p:spPr>
          <a:xfrm>
            <a:off x="228600" y="1204653"/>
            <a:ext cx="11346180" cy="4083512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it-IT"/>
            </a:defPPr>
            <a:lvl1pPr marL="228600" indent="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 sz="200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0287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  <a:defRPr sz="2000" b="1">
                <a:solidFill>
                  <a:srgbClr val="D406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it-IT" dirty="0"/>
              <a:t>I genitori avevano la possibilità di lasciare anche commenti scritti per osservazioni e suggerimenti.</a:t>
            </a:r>
            <a:endParaRPr lang="en-GB" dirty="0"/>
          </a:p>
          <a:p>
            <a:r>
              <a:rPr lang="en-GB" dirty="0" err="1"/>
              <a:t>Emergono</a:t>
            </a:r>
            <a:r>
              <a:rPr lang="en-GB" dirty="0"/>
              <a:t> </a:t>
            </a:r>
            <a:r>
              <a:rPr lang="en-GB" dirty="0" err="1"/>
              <a:t>molti</a:t>
            </a:r>
            <a:r>
              <a:rPr lang="en-GB" dirty="0"/>
              <a:t> </a:t>
            </a:r>
            <a:r>
              <a:rPr lang="en-GB" dirty="0" err="1"/>
              <a:t>aspetti</a:t>
            </a:r>
            <a:r>
              <a:rPr lang="en-GB" dirty="0"/>
              <a:t> </a:t>
            </a:r>
            <a:r>
              <a:rPr lang="en-GB" dirty="0" err="1"/>
              <a:t>positivi</a:t>
            </a:r>
            <a:r>
              <a:rPr lang="it-IT" dirty="0"/>
              <a:t>:</a:t>
            </a:r>
          </a:p>
          <a:p>
            <a:pPr marL="571500" indent="-342900">
              <a:buFont typeface="Wingdings" panose="05000000000000000000" pitchFamily="2" charset="2"/>
              <a:buChar char="q"/>
            </a:pPr>
            <a:r>
              <a:rPr lang="en-GB" b="1" dirty="0" err="1"/>
              <a:t>Elevato</a:t>
            </a:r>
            <a:r>
              <a:rPr lang="en-GB" b="1" dirty="0"/>
              <a:t> </a:t>
            </a:r>
            <a:r>
              <a:rPr lang="en-GB" b="1" dirty="0" err="1"/>
              <a:t>gradimento</a:t>
            </a:r>
            <a:r>
              <a:rPr lang="en-GB" b="1" dirty="0"/>
              <a:t> generale del </a:t>
            </a:r>
            <a:r>
              <a:rPr lang="en-GB" b="1" dirty="0" err="1"/>
              <a:t>servizio</a:t>
            </a:r>
            <a:r>
              <a:rPr lang="en-GB" dirty="0"/>
              <a:t>, </a:t>
            </a:r>
            <a:r>
              <a:rPr lang="en-GB" dirty="0" err="1"/>
              <a:t>considerato</a:t>
            </a:r>
            <a:r>
              <a:rPr lang="en-GB" dirty="0"/>
              <a:t> </a:t>
            </a:r>
            <a:r>
              <a:rPr lang="en-GB" dirty="0" err="1"/>
              <a:t>molto</a:t>
            </a:r>
            <a:r>
              <a:rPr lang="en-GB" dirty="0"/>
              <a:t> utile per le </a:t>
            </a:r>
            <a:r>
              <a:rPr lang="en-GB" dirty="0" err="1"/>
              <a:t>famiglie</a:t>
            </a:r>
            <a:r>
              <a:rPr lang="en-GB" dirty="0"/>
              <a:t> e in </a:t>
            </a:r>
            <a:r>
              <a:rPr lang="en-GB" dirty="0" err="1"/>
              <a:t>molti</a:t>
            </a:r>
            <a:r>
              <a:rPr lang="en-GB" dirty="0"/>
              <a:t> </a:t>
            </a:r>
            <a:r>
              <a:rPr lang="en-GB" dirty="0" err="1"/>
              <a:t>casi</a:t>
            </a:r>
            <a:r>
              <a:rPr lang="en-GB" dirty="0"/>
              <a:t> </a:t>
            </a:r>
            <a:r>
              <a:rPr lang="en-GB" dirty="0" err="1"/>
              <a:t>esperienza</a:t>
            </a:r>
            <a:r>
              <a:rPr lang="en-GB" dirty="0"/>
              <a:t> </a:t>
            </a:r>
            <a:r>
              <a:rPr lang="en-GB" dirty="0" err="1"/>
              <a:t>positiva</a:t>
            </a:r>
            <a:r>
              <a:rPr lang="en-GB" dirty="0"/>
              <a:t> per </a:t>
            </a:r>
            <a:r>
              <a:rPr lang="en-GB" dirty="0" err="1"/>
              <a:t>i</a:t>
            </a:r>
            <a:r>
              <a:rPr lang="en-GB" dirty="0"/>
              <a:t> bambini.</a:t>
            </a:r>
          </a:p>
          <a:p>
            <a:pPr marL="571500" indent="-342900">
              <a:buFont typeface="Wingdings" panose="05000000000000000000" pitchFamily="2" charset="2"/>
              <a:buChar char="q"/>
            </a:pPr>
            <a:r>
              <a:rPr lang="en-GB" b="1" dirty="0" err="1"/>
              <a:t>Apprezzamento</a:t>
            </a:r>
            <a:r>
              <a:rPr lang="en-GB" b="1" dirty="0"/>
              <a:t> per </a:t>
            </a:r>
            <a:r>
              <a:rPr lang="en-GB" b="1" dirty="0" err="1"/>
              <a:t>coordinatori</a:t>
            </a:r>
            <a:r>
              <a:rPr lang="en-GB" b="1" dirty="0"/>
              <a:t> ed </a:t>
            </a:r>
            <a:r>
              <a:rPr lang="en-GB" b="1" dirty="0" err="1"/>
              <a:t>educatori</a:t>
            </a:r>
            <a:r>
              <a:rPr lang="en-GB" dirty="0"/>
              <a:t> </a:t>
            </a:r>
            <a:r>
              <a:rPr lang="en-GB" dirty="0" err="1"/>
              <a:t>nelle</a:t>
            </a:r>
            <a:r>
              <a:rPr lang="en-GB" dirty="0"/>
              <a:t> diverse </a:t>
            </a:r>
            <a:r>
              <a:rPr lang="en-GB" dirty="0" err="1"/>
              <a:t>scuole</a:t>
            </a:r>
            <a:r>
              <a:rPr lang="en-GB" dirty="0"/>
              <a:t> </a:t>
            </a:r>
            <a:r>
              <a:rPr lang="en-GB" dirty="0" err="1"/>
              <a:t>descritti</a:t>
            </a:r>
            <a:r>
              <a:rPr lang="en-GB" dirty="0"/>
              <a:t> come </a:t>
            </a:r>
            <a:r>
              <a:rPr lang="en-GB" dirty="0" err="1"/>
              <a:t>competenti</a:t>
            </a:r>
            <a:r>
              <a:rPr lang="en-GB" dirty="0"/>
              <a:t>, </a:t>
            </a:r>
            <a:r>
              <a:rPr lang="en-GB" dirty="0" err="1"/>
              <a:t>disponibili</a:t>
            </a:r>
            <a:r>
              <a:rPr lang="en-GB" dirty="0"/>
              <a:t> e </a:t>
            </a:r>
            <a:r>
              <a:rPr lang="en-GB" dirty="0" err="1"/>
              <a:t>accoglienti</a:t>
            </a:r>
            <a:r>
              <a:rPr lang="en-GB" dirty="0"/>
              <a:t>.</a:t>
            </a:r>
          </a:p>
          <a:p>
            <a:pPr marL="571500" indent="-342900">
              <a:buFont typeface="Wingdings" panose="05000000000000000000" pitchFamily="2" charset="2"/>
              <a:buChar char="q"/>
            </a:pPr>
            <a:r>
              <a:rPr lang="en-GB" b="1" dirty="0" err="1"/>
              <a:t>Attività</a:t>
            </a:r>
            <a:r>
              <a:rPr lang="en-GB" b="1" dirty="0"/>
              <a:t> </a:t>
            </a:r>
            <a:r>
              <a:rPr lang="en-GB" b="1" dirty="0" err="1"/>
              <a:t>esterne</a:t>
            </a:r>
            <a:r>
              <a:rPr lang="en-GB" b="1" dirty="0"/>
              <a:t> e </a:t>
            </a:r>
            <a:r>
              <a:rPr lang="en-GB" b="1" dirty="0" err="1"/>
              <a:t>uscite</a:t>
            </a:r>
            <a:r>
              <a:rPr lang="en-GB" dirty="0"/>
              <a:t> </a:t>
            </a:r>
            <a:r>
              <a:rPr lang="en-GB" dirty="0" err="1"/>
              <a:t>generalmente</a:t>
            </a:r>
            <a:r>
              <a:rPr lang="en-GB" dirty="0"/>
              <a:t> </a:t>
            </a:r>
            <a:r>
              <a:rPr lang="en-GB" dirty="0" err="1"/>
              <a:t>gradite</a:t>
            </a:r>
            <a:r>
              <a:rPr lang="en-GB" dirty="0"/>
              <a:t>, in </a:t>
            </a:r>
            <a:r>
              <a:rPr lang="en-GB" dirty="0" err="1"/>
              <a:t>particolare</a:t>
            </a:r>
            <a:r>
              <a:rPr lang="en-GB" dirty="0"/>
              <a:t> la piscina, le </a:t>
            </a:r>
            <a:r>
              <a:rPr lang="en-GB" dirty="0" err="1"/>
              <a:t>visite</a:t>
            </a:r>
            <a:r>
              <a:rPr lang="en-GB" dirty="0"/>
              <a:t> in </a:t>
            </a:r>
            <a:r>
              <a:rPr lang="en-GB" dirty="0" err="1"/>
              <a:t>biblioteca</a:t>
            </a:r>
            <a:r>
              <a:rPr lang="en-GB" dirty="0"/>
              <a:t> e </a:t>
            </a:r>
            <a:r>
              <a:rPr lang="en-GB" dirty="0" err="1"/>
              <a:t>alcune</a:t>
            </a:r>
            <a:r>
              <a:rPr lang="en-GB" dirty="0"/>
              <a:t> </a:t>
            </a:r>
            <a:r>
              <a:rPr lang="en-GB" dirty="0" err="1"/>
              <a:t>esperienze</a:t>
            </a:r>
            <a:r>
              <a:rPr lang="en-GB" dirty="0"/>
              <a:t> </a:t>
            </a:r>
            <a:r>
              <a:rPr lang="en-GB" dirty="0" err="1"/>
              <a:t>intergenerazionali</a:t>
            </a:r>
            <a:r>
              <a:rPr lang="en-GB" dirty="0"/>
              <a:t> (RSA).</a:t>
            </a:r>
          </a:p>
          <a:p>
            <a:pPr marL="571500" indent="-342900">
              <a:buFont typeface="Wingdings" panose="05000000000000000000" pitchFamily="2" charset="2"/>
              <a:buChar char="q"/>
            </a:pPr>
            <a:r>
              <a:rPr lang="en-GB" b="1" dirty="0"/>
              <a:t>Buona </a:t>
            </a:r>
            <a:r>
              <a:rPr lang="en-GB" b="1" dirty="0" err="1"/>
              <a:t>inclusione</a:t>
            </a:r>
            <a:r>
              <a:rPr lang="en-GB" b="1" dirty="0"/>
              <a:t> in </a:t>
            </a:r>
            <a:r>
              <a:rPr lang="en-GB" b="1" dirty="0" err="1"/>
              <a:t>diversi</a:t>
            </a:r>
            <a:r>
              <a:rPr lang="en-GB" b="1" dirty="0"/>
              <a:t> </a:t>
            </a:r>
            <a:r>
              <a:rPr lang="en-GB" b="1" dirty="0" err="1"/>
              <a:t>casi</a:t>
            </a:r>
            <a:r>
              <a:rPr lang="en-GB" b="1" dirty="0"/>
              <a:t> di bambini con </a:t>
            </a:r>
            <a:r>
              <a:rPr lang="en-GB" b="1" dirty="0" err="1"/>
              <a:t>disabilità</a:t>
            </a:r>
            <a:r>
              <a:rPr lang="en-GB" dirty="0"/>
              <a:t>, con </a:t>
            </a:r>
            <a:r>
              <a:rPr lang="en-GB" dirty="0" err="1"/>
              <a:t>ringraziamenti</a:t>
            </a:r>
            <a:r>
              <a:rPr lang="en-GB" dirty="0"/>
              <a:t> </a:t>
            </a:r>
            <a:r>
              <a:rPr lang="en-GB" dirty="0" err="1"/>
              <a:t>specifici</a:t>
            </a:r>
            <a:r>
              <a:rPr lang="en-GB" dirty="0"/>
              <a:t> ad </a:t>
            </a:r>
            <a:r>
              <a:rPr lang="en-GB" dirty="0" err="1"/>
              <a:t>alcuni</a:t>
            </a:r>
            <a:r>
              <a:rPr lang="en-GB" dirty="0"/>
              <a:t> </a:t>
            </a:r>
            <a:r>
              <a:rPr lang="en-GB" dirty="0" err="1"/>
              <a:t>coordinatori</a:t>
            </a:r>
            <a:r>
              <a:rPr lang="en-GB" dirty="0"/>
              <a:t> e </a:t>
            </a:r>
            <a:r>
              <a:rPr lang="en-GB" dirty="0" err="1"/>
              <a:t>assistenti</a:t>
            </a:r>
            <a:r>
              <a:rPr lang="en-GB" dirty="0"/>
              <a:t>.</a:t>
            </a:r>
          </a:p>
          <a:p>
            <a:pPr marL="571500" indent="-342900">
              <a:buFont typeface="Wingdings" panose="05000000000000000000" pitchFamily="2" charset="2"/>
              <a:buChar char="q"/>
            </a:pPr>
            <a:r>
              <a:rPr lang="en-GB" b="1" dirty="0"/>
              <a:t>Servizi di pre e post CRE</a:t>
            </a:r>
            <a:r>
              <a:rPr lang="en-GB" dirty="0"/>
              <a:t> </a:t>
            </a:r>
            <a:r>
              <a:rPr lang="en-GB" dirty="0" err="1"/>
              <a:t>giudicati</a:t>
            </a:r>
            <a:r>
              <a:rPr lang="en-GB" dirty="0"/>
              <a:t> </a:t>
            </a:r>
            <a:r>
              <a:rPr lang="en-GB" dirty="0" err="1"/>
              <a:t>molto</a:t>
            </a:r>
            <a:r>
              <a:rPr lang="en-GB" dirty="0"/>
              <a:t> </a:t>
            </a:r>
            <a:r>
              <a:rPr lang="en-GB" dirty="0" err="1"/>
              <a:t>utili</a:t>
            </a:r>
            <a:r>
              <a:rPr lang="en-GB" dirty="0"/>
              <a:t> </a:t>
            </a:r>
            <a:r>
              <a:rPr lang="en-GB" dirty="0" err="1"/>
              <a:t>dalle</a:t>
            </a:r>
            <a:r>
              <a:rPr lang="en-GB" dirty="0"/>
              <a:t> </a:t>
            </a:r>
            <a:r>
              <a:rPr lang="en-GB" dirty="0" err="1"/>
              <a:t>famiglie</a:t>
            </a:r>
            <a:r>
              <a:rPr lang="en-GB" dirty="0"/>
              <a:t> </a:t>
            </a:r>
            <a:r>
              <a:rPr lang="en-GB" dirty="0" err="1"/>
              <a:t>lavoratrici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2737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E5706-958C-504D-4DC0-E31244479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lemento grafico 7" descr="Bambino con palloncino">
            <a:extLst>
              <a:ext uri="{FF2B5EF4-FFF2-40B4-BE49-F238E27FC236}">
                <a16:creationId xmlns:a16="http://schemas.microsoft.com/office/drawing/2014/main" id="{830BF93C-68DC-44A8-4104-E7AAAF3667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62023" y="3193141"/>
            <a:ext cx="3336709" cy="3336709"/>
          </a:xfrm>
          <a:prstGeom prst="rect">
            <a:avLst/>
          </a:prstGeom>
        </p:spPr>
      </p:pic>
      <p:pic>
        <p:nvPicPr>
          <p:cNvPr id="6" name="Elemento grafico 5" descr="Scuola">
            <a:extLst>
              <a:ext uri="{FF2B5EF4-FFF2-40B4-BE49-F238E27FC236}">
                <a16:creationId xmlns:a16="http://schemas.microsoft.com/office/drawing/2014/main" id="{CD2A0200-9097-3BC3-91CF-13636F5B36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600" y="-76894"/>
            <a:ext cx="7965439" cy="7965439"/>
          </a:xfrm>
          <a:prstGeom prst="rect">
            <a:avLst/>
          </a:prstGeom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24E5187-D9B3-CD19-7C78-11025A205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Risultati in sintesi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803B3BA7-E4CE-7EC8-F7C2-C09E76B7BAA3}"/>
              </a:ext>
            </a:extLst>
          </p:cNvPr>
          <p:cNvSpPr txBox="1">
            <a:spLocks/>
          </p:cNvSpPr>
          <p:nvPr/>
        </p:nvSpPr>
        <p:spPr>
          <a:xfrm>
            <a:off x="228600" y="1204652"/>
            <a:ext cx="11346180" cy="4830387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it-IT"/>
            </a:defPPr>
            <a:lvl1pPr marL="571500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 sz="2000">
                <a:solidFill>
                  <a:srgbClr val="0273A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0287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  <a:defRPr sz="2000" b="1">
                <a:solidFill>
                  <a:srgbClr val="D406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28600" indent="0">
              <a:buNone/>
            </a:pPr>
            <a:r>
              <a:rPr lang="en-GB" dirty="0"/>
              <a:t>Tra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suggerimenti</a:t>
            </a:r>
            <a:r>
              <a:rPr lang="en-GB" dirty="0"/>
              <a:t> per il </a:t>
            </a:r>
            <a:r>
              <a:rPr lang="en-GB" dirty="0" err="1"/>
              <a:t>miglioramento</a:t>
            </a:r>
            <a:r>
              <a:rPr lang="en-GB" dirty="0"/>
              <a:t> del </a:t>
            </a:r>
            <a:r>
              <a:rPr lang="en-GB" dirty="0" err="1"/>
              <a:t>servizio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segnalano</a:t>
            </a:r>
            <a:r>
              <a:rPr lang="it-IT" dirty="0"/>
              <a:t>:</a:t>
            </a:r>
          </a:p>
          <a:p>
            <a:r>
              <a:rPr lang="en-GB" b="1" dirty="0"/>
              <a:t>Caldo </a:t>
            </a:r>
            <a:r>
              <a:rPr lang="en-GB" b="1" dirty="0" err="1"/>
              <a:t>eccessivo</a:t>
            </a:r>
            <a:r>
              <a:rPr lang="en-GB" dirty="0"/>
              <a:t>: è il </a:t>
            </a:r>
            <a:r>
              <a:rPr lang="en-GB" dirty="0" err="1"/>
              <a:t>tema</a:t>
            </a:r>
            <a:r>
              <a:rPr lang="en-GB" dirty="0"/>
              <a:t> </a:t>
            </a:r>
            <a:r>
              <a:rPr lang="en-GB" dirty="0" err="1"/>
              <a:t>più</a:t>
            </a:r>
            <a:r>
              <a:rPr lang="en-GB" dirty="0"/>
              <a:t> citato. Molte </a:t>
            </a:r>
            <a:r>
              <a:rPr lang="en-GB" dirty="0" err="1"/>
              <a:t>richieste</a:t>
            </a:r>
            <a:r>
              <a:rPr lang="en-GB" dirty="0"/>
              <a:t> di </a:t>
            </a:r>
            <a:r>
              <a:rPr lang="en-GB" dirty="0" err="1"/>
              <a:t>climatizzazione</a:t>
            </a:r>
            <a:r>
              <a:rPr lang="en-GB" dirty="0"/>
              <a:t> degli </a:t>
            </a:r>
            <a:r>
              <a:rPr lang="en-GB" dirty="0" err="1"/>
              <a:t>ambienti</a:t>
            </a:r>
            <a:r>
              <a:rPr lang="en-GB" dirty="0"/>
              <a:t>, </a:t>
            </a:r>
            <a:r>
              <a:rPr lang="en-GB" dirty="0" err="1"/>
              <a:t>maggiori</a:t>
            </a:r>
            <a:r>
              <a:rPr lang="en-GB" dirty="0"/>
              <a:t> zone </a:t>
            </a:r>
            <a:r>
              <a:rPr lang="en-GB" dirty="0" err="1"/>
              <a:t>d'ombra</a:t>
            </a:r>
            <a:r>
              <a:rPr lang="en-GB" dirty="0"/>
              <a:t>, </a:t>
            </a:r>
            <a:r>
              <a:rPr lang="en-GB" dirty="0" err="1"/>
              <a:t>attività</a:t>
            </a:r>
            <a:r>
              <a:rPr lang="en-GB" dirty="0"/>
              <a:t> al </a:t>
            </a:r>
            <a:r>
              <a:rPr lang="en-GB" dirty="0" err="1"/>
              <a:t>chiuso</a:t>
            </a:r>
            <a:r>
              <a:rPr lang="en-GB" dirty="0"/>
              <a:t> </a:t>
            </a:r>
            <a:r>
              <a:rPr lang="en-GB" dirty="0" err="1"/>
              <a:t>nelle</a:t>
            </a:r>
            <a:r>
              <a:rPr lang="en-GB" dirty="0"/>
              <a:t> ore </a:t>
            </a:r>
            <a:r>
              <a:rPr lang="en-GB" dirty="0" err="1"/>
              <a:t>più</a:t>
            </a:r>
            <a:r>
              <a:rPr lang="en-GB" dirty="0"/>
              <a:t> </a:t>
            </a:r>
            <a:r>
              <a:rPr lang="en-GB" dirty="0" err="1"/>
              <a:t>calde</a:t>
            </a:r>
            <a:r>
              <a:rPr lang="en-GB" dirty="0"/>
              <a:t> e </a:t>
            </a:r>
            <a:r>
              <a:rPr lang="en-GB" dirty="0" err="1"/>
              <a:t>uscite</a:t>
            </a:r>
            <a:r>
              <a:rPr lang="en-GB" dirty="0"/>
              <a:t> in </a:t>
            </a:r>
            <a:r>
              <a:rPr lang="en-GB" dirty="0" err="1"/>
              <a:t>luoghi</a:t>
            </a:r>
            <a:r>
              <a:rPr lang="en-GB" dirty="0"/>
              <a:t> </a:t>
            </a:r>
            <a:r>
              <a:rPr lang="en-GB" dirty="0" err="1"/>
              <a:t>freschi</a:t>
            </a:r>
            <a:r>
              <a:rPr lang="en-GB" dirty="0"/>
              <a:t> o con </a:t>
            </a:r>
            <a:r>
              <a:rPr lang="en-GB" dirty="0" err="1"/>
              <a:t>acqua</a:t>
            </a:r>
            <a:r>
              <a:rPr lang="en-GB" dirty="0"/>
              <a:t>.</a:t>
            </a:r>
          </a:p>
          <a:p>
            <a:r>
              <a:rPr lang="en-GB" b="1" dirty="0" err="1"/>
              <a:t>Qualità</a:t>
            </a:r>
            <a:r>
              <a:rPr lang="en-GB" b="1" dirty="0"/>
              <a:t> e </a:t>
            </a:r>
            <a:r>
              <a:rPr lang="en-GB" b="1" dirty="0" err="1"/>
              <a:t>varietà</a:t>
            </a:r>
            <a:r>
              <a:rPr lang="en-GB" b="1" dirty="0"/>
              <a:t> di mensa e </a:t>
            </a:r>
            <a:r>
              <a:rPr lang="en-GB" b="1" dirty="0" err="1"/>
              <a:t>merende</a:t>
            </a:r>
            <a:r>
              <a:rPr lang="en-GB" dirty="0"/>
              <a:t>: diverse </a:t>
            </a:r>
            <a:r>
              <a:rPr lang="en-GB" dirty="0" err="1"/>
              <a:t>segnalazioni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pasti</a:t>
            </a:r>
            <a:r>
              <a:rPr lang="en-GB" dirty="0"/>
              <a:t> poco </a:t>
            </a:r>
            <a:r>
              <a:rPr lang="en-GB" dirty="0" err="1"/>
              <a:t>graditi</a:t>
            </a:r>
            <a:r>
              <a:rPr lang="en-GB" dirty="0"/>
              <a:t> e </a:t>
            </a:r>
            <a:r>
              <a:rPr lang="en-GB" dirty="0" err="1"/>
              <a:t>necessità</a:t>
            </a:r>
            <a:r>
              <a:rPr lang="en-GB" dirty="0"/>
              <a:t> di </a:t>
            </a:r>
            <a:r>
              <a:rPr lang="en-GB" dirty="0" err="1"/>
              <a:t>maggiore</a:t>
            </a:r>
            <a:r>
              <a:rPr lang="en-GB" dirty="0"/>
              <a:t> </a:t>
            </a:r>
            <a:r>
              <a:rPr lang="en-GB" dirty="0" err="1"/>
              <a:t>varietà</a:t>
            </a:r>
            <a:r>
              <a:rPr lang="en-GB" dirty="0"/>
              <a:t>.</a:t>
            </a:r>
          </a:p>
          <a:p>
            <a:r>
              <a:rPr lang="en-GB" b="1" dirty="0" err="1"/>
              <a:t>Gestione</a:t>
            </a:r>
            <a:r>
              <a:rPr lang="en-GB" b="1" dirty="0"/>
              <a:t> </a:t>
            </a:r>
            <a:r>
              <a:rPr lang="en-GB" b="1" dirty="0" err="1"/>
              <a:t>dei</a:t>
            </a:r>
            <a:r>
              <a:rPr lang="en-GB" b="1" dirty="0"/>
              <a:t> bambini con </a:t>
            </a:r>
            <a:r>
              <a:rPr lang="en-GB" b="1" dirty="0" err="1"/>
              <a:t>disabilità</a:t>
            </a:r>
            <a:r>
              <a:rPr lang="en-GB" dirty="0"/>
              <a:t>: in </a:t>
            </a:r>
            <a:r>
              <a:rPr lang="en-GB" dirty="0" err="1"/>
              <a:t>alcuni</a:t>
            </a:r>
            <a:r>
              <a:rPr lang="en-GB" dirty="0"/>
              <a:t> </a:t>
            </a:r>
            <a:r>
              <a:rPr lang="en-GB" dirty="0" err="1"/>
              <a:t>casi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segnalano</a:t>
            </a:r>
            <a:r>
              <a:rPr lang="en-GB" dirty="0"/>
              <a:t> </a:t>
            </a:r>
            <a:r>
              <a:rPr lang="en-GB" dirty="0" err="1"/>
              <a:t>anche</a:t>
            </a:r>
            <a:r>
              <a:rPr lang="en-GB" dirty="0"/>
              <a:t> </a:t>
            </a:r>
            <a:r>
              <a:rPr lang="en-GB" dirty="0" err="1"/>
              <a:t>richieste</a:t>
            </a:r>
            <a:r>
              <a:rPr lang="en-GB" dirty="0"/>
              <a:t> di </a:t>
            </a:r>
            <a:r>
              <a:rPr lang="en-GB" dirty="0" err="1"/>
              <a:t>più</a:t>
            </a:r>
            <a:r>
              <a:rPr lang="en-GB" dirty="0"/>
              <a:t> </a:t>
            </a:r>
            <a:r>
              <a:rPr lang="en-GB" dirty="0" err="1"/>
              <a:t>operatori</a:t>
            </a:r>
            <a:r>
              <a:rPr lang="en-GB" dirty="0"/>
              <a:t> di </a:t>
            </a:r>
            <a:r>
              <a:rPr lang="en-GB" dirty="0" err="1"/>
              <a:t>sostegno</a:t>
            </a:r>
            <a:r>
              <a:rPr lang="en-GB" dirty="0"/>
              <a:t> e </a:t>
            </a:r>
            <a:r>
              <a:rPr lang="en-GB" dirty="0" err="1"/>
              <a:t>maggiore</a:t>
            </a:r>
            <a:r>
              <a:rPr lang="en-GB" dirty="0"/>
              <a:t> </a:t>
            </a:r>
            <a:r>
              <a:rPr lang="en-GB" dirty="0" err="1"/>
              <a:t>continuità</a:t>
            </a:r>
            <a:r>
              <a:rPr lang="en-GB" dirty="0"/>
              <a:t> degli </a:t>
            </a:r>
            <a:r>
              <a:rPr lang="en-GB" dirty="0" err="1"/>
              <a:t>assistenti</a:t>
            </a:r>
            <a:r>
              <a:rPr lang="en-GB" dirty="0"/>
              <a:t>.</a:t>
            </a:r>
          </a:p>
          <a:p>
            <a:r>
              <a:rPr lang="en-GB" b="1" dirty="0" err="1"/>
              <a:t>Attività</a:t>
            </a:r>
            <a:r>
              <a:rPr lang="en-GB" b="1" dirty="0"/>
              <a:t> e </a:t>
            </a:r>
            <a:r>
              <a:rPr lang="en-GB" b="1" dirty="0" err="1"/>
              <a:t>programmazione</a:t>
            </a:r>
            <a:r>
              <a:rPr lang="en-GB" dirty="0"/>
              <a:t>: </a:t>
            </a:r>
            <a:r>
              <a:rPr lang="en-GB" dirty="0" err="1"/>
              <a:t>richieste</a:t>
            </a:r>
            <a:r>
              <a:rPr lang="en-GB" dirty="0"/>
              <a:t> di </a:t>
            </a:r>
            <a:r>
              <a:rPr lang="en-GB" dirty="0" err="1"/>
              <a:t>più</a:t>
            </a:r>
            <a:r>
              <a:rPr lang="en-GB" dirty="0"/>
              <a:t> </a:t>
            </a:r>
            <a:r>
              <a:rPr lang="en-GB" dirty="0" err="1"/>
              <a:t>laboratori</a:t>
            </a:r>
            <a:r>
              <a:rPr lang="en-GB" dirty="0"/>
              <a:t>, sport, piscina e gite </a:t>
            </a:r>
            <a:r>
              <a:rPr lang="en-GB" dirty="0" err="1"/>
              <a:t>diversificate</a:t>
            </a:r>
            <a:r>
              <a:rPr lang="en-GB" dirty="0"/>
              <a:t>.</a:t>
            </a:r>
          </a:p>
          <a:p>
            <a:r>
              <a:rPr lang="en-GB" b="1" dirty="0" err="1"/>
              <a:t>Periodo</a:t>
            </a:r>
            <a:r>
              <a:rPr lang="en-GB" b="1" dirty="0"/>
              <a:t> di apertura </a:t>
            </a:r>
            <a:r>
              <a:rPr lang="en-GB" b="1" dirty="0" err="1"/>
              <a:t>insufficiente</a:t>
            </a:r>
            <a:r>
              <a:rPr lang="en-GB" dirty="0"/>
              <a:t>: </a:t>
            </a:r>
            <a:r>
              <a:rPr lang="en-GB" dirty="0" err="1"/>
              <a:t>richieste</a:t>
            </a:r>
            <a:r>
              <a:rPr lang="en-GB" dirty="0"/>
              <a:t> di </a:t>
            </a:r>
            <a:r>
              <a:rPr lang="en-GB" dirty="0" err="1"/>
              <a:t>estendere</a:t>
            </a:r>
            <a:r>
              <a:rPr lang="en-GB" dirty="0"/>
              <a:t> il </a:t>
            </a:r>
            <a:r>
              <a:rPr lang="en-GB" dirty="0" err="1"/>
              <a:t>servizio</a:t>
            </a:r>
            <a:r>
              <a:rPr lang="en-GB" dirty="0"/>
              <a:t> a </a:t>
            </a:r>
            <a:r>
              <a:rPr lang="en-GB" dirty="0" err="1"/>
              <a:t>settembre</a:t>
            </a:r>
            <a:r>
              <a:rPr lang="en-GB" dirty="0"/>
              <a:t>, </a:t>
            </a:r>
            <a:r>
              <a:rPr lang="en-GB" dirty="0" err="1"/>
              <a:t>aumentare</a:t>
            </a:r>
            <a:r>
              <a:rPr lang="en-GB" dirty="0"/>
              <a:t> le </a:t>
            </a:r>
            <a:r>
              <a:rPr lang="en-GB" dirty="0" err="1"/>
              <a:t>settimane</a:t>
            </a:r>
            <a:r>
              <a:rPr lang="en-GB" dirty="0"/>
              <a:t> </a:t>
            </a:r>
            <a:r>
              <a:rPr lang="en-GB" dirty="0" err="1"/>
              <a:t>disponibili</a:t>
            </a:r>
            <a:r>
              <a:rPr lang="en-GB" dirty="0"/>
              <a:t> e </a:t>
            </a:r>
            <a:r>
              <a:rPr lang="en-GB" dirty="0" err="1"/>
              <a:t>garantire</a:t>
            </a:r>
            <a:r>
              <a:rPr lang="en-GB" dirty="0"/>
              <a:t> </a:t>
            </a:r>
            <a:r>
              <a:rPr lang="en-GB" dirty="0" err="1"/>
              <a:t>una</a:t>
            </a:r>
            <a:r>
              <a:rPr lang="en-GB" dirty="0"/>
              <a:t> </a:t>
            </a:r>
            <a:r>
              <a:rPr lang="en-GB" dirty="0" err="1"/>
              <a:t>migliore</a:t>
            </a:r>
            <a:r>
              <a:rPr lang="en-GB" dirty="0"/>
              <a:t> </a:t>
            </a:r>
            <a:r>
              <a:rPr lang="en-GB" dirty="0" err="1"/>
              <a:t>copertura</a:t>
            </a:r>
            <a:r>
              <a:rPr lang="en-GB" dirty="0"/>
              <a:t> ad </a:t>
            </a:r>
            <a:r>
              <a:rPr lang="en-GB" dirty="0" err="1"/>
              <a:t>agosto</a:t>
            </a:r>
            <a:r>
              <a:rPr lang="en-GB" dirty="0"/>
              <a:t>.</a:t>
            </a:r>
          </a:p>
          <a:p>
            <a:r>
              <a:rPr lang="en-GB" b="1" dirty="0" err="1"/>
              <a:t>Aspetti</a:t>
            </a:r>
            <a:r>
              <a:rPr lang="en-GB" b="1" dirty="0"/>
              <a:t> </a:t>
            </a:r>
            <a:r>
              <a:rPr lang="en-GB" b="1" dirty="0" err="1"/>
              <a:t>organizzativi</a:t>
            </a:r>
            <a:r>
              <a:rPr lang="en-GB" b="1" dirty="0"/>
              <a:t> e </a:t>
            </a:r>
            <a:r>
              <a:rPr lang="en-GB" b="1" dirty="0" err="1"/>
              <a:t>burocratici</a:t>
            </a:r>
            <a:r>
              <a:rPr lang="en-GB" dirty="0"/>
              <a:t>: </a:t>
            </a:r>
            <a:r>
              <a:rPr lang="en-GB" dirty="0" err="1"/>
              <a:t>difficoltà</a:t>
            </a:r>
            <a:r>
              <a:rPr lang="en-GB" dirty="0"/>
              <a:t> </a:t>
            </a:r>
            <a:r>
              <a:rPr lang="en-GB" dirty="0" err="1"/>
              <a:t>nelle</a:t>
            </a:r>
            <a:r>
              <a:rPr lang="en-GB" dirty="0"/>
              <a:t> </a:t>
            </a:r>
            <a:r>
              <a:rPr lang="en-GB" dirty="0" err="1"/>
              <a:t>iscrizioni</a:t>
            </a:r>
            <a:r>
              <a:rPr lang="en-GB" dirty="0"/>
              <a:t>, </a:t>
            </a:r>
            <a:r>
              <a:rPr lang="en-GB" dirty="0" err="1"/>
              <a:t>comunicazione</a:t>
            </a:r>
            <a:r>
              <a:rPr lang="en-GB" dirty="0"/>
              <a:t> </a:t>
            </a:r>
            <a:r>
              <a:rPr lang="en-GB" dirty="0" err="1"/>
              <a:t>tra</a:t>
            </a:r>
            <a:r>
              <a:rPr lang="en-GB" dirty="0"/>
              <a:t> </a:t>
            </a:r>
            <a:r>
              <a:rPr lang="en-GB" dirty="0" err="1"/>
              <a:t>uffici</a:t>
            </a:r>
            <a:r>
              <a:rPr lang="en-GB" dirty="0"/>
              <a:t> ed </a:t>
            </a:r>
            <a:r>
              <a:rPr lang="en-GB" dirty="0" err="1"/>
              <a:t>educatori</a:t>
            </a:r>
            <a:r>
              <a:rPr lang="en-GB" dirty="0"/>
              <a:t> non sempre </a:t>
            </a:r>
            <a:r>
              <a:rPr lang="en-GB" dirty="0" err="1"/>
              <a:t>efficace</a:t>
            </a:r>
            <a:r>
              <a:rPr lang="en-GB" dirty="0"/>
              <a:t>. </a:t>
            </a:r>
            <a:r>
              <a:rPr lang="en-GB" dirty="0" err="1"/>
              <a:t>Rigidità</a:t>
            </a:r>
            <a:r>
              <a:rPr lang="en-GB" dirty="0"/>
              <a:t> di </a:t>
            </a:r>
            <a:r>
              <a:rPr lang="en-GB" dirty="0" err="1"/>
              <a:t>alcuni</a:t>
            </a:r>
            <a:r>
              <a:rPr lang="en-GB" dirty="0"/>
              <a:t> </a:t>
            </a:r>
            <a:r>
              <a:rPr lang="en-GB" dirty="0" err="1"/>
              <a:t>orari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9998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9EF17-8B57-9A54-8FEC-B31827098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41E351C-BDEB-EC3F-3F39-D73981C9B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pPr/>
              <a:t>6</a:t>
            </a:fld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DE98053C-78DA-F1D2-8F6E-831A1F093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Valutazione complessiva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DE2CF286-2918-13BD-A749-FD4BF24A4545}"/>
              </a:ext>
            </a:extLst>
          </p:cNvPr>
          <p:cNvSpPr txBox="1"/>
          <p:nvPr/>
        </p:nvSpPr>
        <p:spPr>
          <a:xfrm>
            <a:off x="426719" y="1037770"/>
            <a:ext cx="108857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Complessivamente quanto è soddisfatto del servizio offerto dalla scuola frequentata questa estate?</a:t>
            </a:r>
            <a:br>
              <a:rPr lang="it-IT" b="1" dirty="0"/>
            </a:br>
            <a:r>
              <a:rPr lang="it-IT" dirty="0"/>
              <a:t>In una scala che va da 1 (= valore minimo) a 10 (= valore massimo)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A9F5D7-BDAE-1CEF-7D20-F61CEBA82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567" y="1971378"/>
            <a:ext cx="7566233" cy="404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4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F0720-5AFB-4EFE-16A7-80D6196B4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89669FF-EA52-65BF-8423-07F00F6A8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pPr/>
              <a:t>7</a:t>
            </a:fld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96B7C86F-1657-2BFE-8E17-CD1C9808B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Valutazione complessiva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BDBA86E-3924-F233-4E28-7F30D6685A5E}"/>
              </a:ext>
            </a:extLst>
          </p:cNvPr>
          <p:cNvSpPr txBox="1"/>
          <p:nvPr/>
        </p:nvSpPr>
        <p:spPr>
          <a:xfrm>
            <a:off x="426719" y="1037770"/>
            <a:ext cx="108857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Complessivamente quanto è soddisfatto del servizio offerto dai Centri Ricreativi Estivi di scuola primaria del Comune di Brescia?</a:t>
            </a:r>
            <a:br>
              <a:rPr lang="it-IT" b="1" dirty="0"/>
            </a:br>
            <a:r>
              <a:rPr lang="it-IT" dirty="0"/>
              <a:t>In una scala che va da 1 (= valore minimo) a 10 (= valore massimo)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F88927-24AF-C71D-D45B-9DB5BDE61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345" y="1961100"/>
            <a:ext cx="7558455" cy="404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35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B5E25-1211-8CD0-C310-2F38EE50B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95C3DE9-9863-412A-4B1F-E84FA734F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478" y="2264519"/>
            <a:ext cx="8529043" cy="3340898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B2AB091D-3B35-81B2-01FD-28C7267FA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pPr/>
              <a:t>8</a:t>
            </a:fld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6584490E-1494-B3B9-3A8E-34CD740D4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Valutazione singoli aspetti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7C6313-0C21-83D1-ABCC-9E57C884AD8A}"/>
              </a:ext>
            </a:extLst>
          </p:cNvPr>
          <p:cNvSpPr txBox="1"/>
          <p:nvPr/>
        </p:nvSpPr>
        <p:spPr>
          <a:xfrm>
            <a:off x="10458994" y="2418163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4,5</a:t>
            </a:r>
            <a:endParaRPr lang="en-GB" sz="1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44B20A-383B-9FF9-88F4-ACE9F6EF7A23}"/>
              </a:ext>
            </a:extLst>
          </p:cNvPr>
          <p:cNvSpPr txBox="1"/>
          <p:nvPr/>
        </p:nvSpPr>
        <p:spPr>
          <a:xfrm>
            <a:off x="10458994" y="2767704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4,1</a:t>
            </a:r>
            <a:endParaRPr lang="en-GB" sz="1400" b="1" dirty="0"/>
          </a:p>
        </p:txBody>
      </p:sp>
      <p:sp>
        <p:nvSpPr>
          <p:cNvPr id="11" name="CasellaDiTesto 5">
            <a:extLst>
              <a:ext uri="{FF2B5EF4-FFF2-40B4-BE49-F238E27FC236}">
                <a16:creationId xmlns:a16="http://schemas.microsoft.com/office/drawing/2014/main" id="{AE36DF3D-AC3C-02F2-30AB-59DBB0230444}"/>
              </a:ext>
            </a:extLst>
          </p:cNvPr>
          <p:cNvSpPr txBox="1"/>
          <p:nvPr/>
        </p:nvSpPr>
        <p:spPr>
          <a:xfrm>
            <a:off x="10160725" y="2006018"/>
            <a:ext cx="10733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/>
              <a:t>Valutazione</a:t>
            </a:r>
          </a:p>
        </p:txBody>
      </p:sp>
      <p:sp>
        <p:nvSpPr>
          <p:cNvPr id="10" name="CasellaDiTesto 5">
            <a:extLst>
              <a:ext uri="{FF2B5EF4-FFF2-40B4-BE49-F238E27FC236}">
                <a16:creationId xmlns:a16="http://schemas.microsoft.com/office/drawing/2014/main" id="{B9FAE338-0888-B3D8-51CC-88D1A73F4B5B}"/>
              </a:ext>
            </a:extLst>
          </p:cNvPr>
          <p:cNvSpPr txBox="1"/>
          <p:nvPr/>
        </p:nvSpPr>
        <p:spPr>
          <a:xfrm>
            <a:off x="426720" y="1038385"/>
            <a:ext cx="92659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Spazi dedicati alle attività del Centro Estivo frequentato, con riferimento alla gradevolezza e accoglienza per i bambini</a:t>
            </a:r>
          </a:p>
          <a:p>
            <a:r>
              <a:rPr lang="it-IT" dirty="0"/>
              <a:t>In una scala che va da 1 (= Molto insoddisfatto) a 5 (= Molto soddisfatto)</a:t>
            </a:r>
            <a:endParaRPr lang="it-IT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197BD5-9D4A-B2C6-34DD-8A3D9AA0F3F5}"/>
              </a:ext>
            </a:extLst>
          </p:cNvPr>
          <p:cNvSpPr txBox="1"/>
          <p:nvPr/>
        </p:nvSpPr>
        <p:spPr>
          <a:xfrm>
            <a:off x="10445931" y="3114304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4,4</a:t>
            </a:r>
            <a:endParaRPr lang="en-GB" sz="1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9E0229-12E5-B9F9-087A-AB3A0A6885FF}"/>
              </a:ext>
            </a:extLst>
          </p:cNvPr>
          <p:cNvSpPr txBox="1"/>
          <p:nvPr/>
        </p:nvSpPr>
        <p:spPr>
          <a:xfrm>
            <a:off x="10458994" y="3469728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4,2</a:t>
            </a:r>
            <a:endParaRPr lang="en-GB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309BF1-1603-90DC-957E-1AE6F303C45E}"/>
              </a:ext>
            </a:extLst>
          </p:cNvPr>
          <p:cNvSpPr txBox="1"/>
          <p:nvPr/>
        </p:nvSpPr>
        <p:spPr>
          <a:xfrm>
            <a:off x="10458994" y="3802678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4,2</a:t>
            </a:r>
            <a:endParaRPr lang="en-GB" sz="1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7EB482-6FF7-EA9C-D862-24A54A2735C1}"/>
              </a:ext>
            </a:extLst>
          </p:cNvPr>
          <p:cNvSpPr txBox="1"/>
          <p:nvPr/>
        </p:nvSpPr>
        <p:spPr>
          <a:xfrm>
            <a:off x="10458994" y="4149665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4,1</a:t>
            </a:r>
            <a:endParaRPr lang="en-GB" sz="14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33E5E0-9598-1E95-7BE3-D722E8EF23B8}"/>
              </a:ext>
            </a:extLst>
          </p:cNvPr>
          <p:cNvSpPr txBox="1"/>
          <p:nvPr/>
        </p:nvSpPr>
        <p:spPr>
          <a:xfrm>
            <a:off x="10458994" y="4496366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4,3</a:t>
            </a:r>
            <a:endParaRPr lang="en-GB" sz="1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28EF139-806A-D7FA-C663-756D04BA9D86}"/>
              </a:ext>
            </a:extLst>
          </p:cNvPr>
          <p:cNvSpPr txBox="1"/>
          <p:nvPr/>
        </p:nvSpPr>
        <p:spPr>
          <a:xfrm>
            <a:off x="10458994" y="4850971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D4062E"/>
                </a:solidFill>
              </a:rPr>
              <a:t>4,2</a:t>
            </a:r>
            <a:endParaRPr lang="en-GB" sz="1400" b="1" dirty="0">
              <a:solidFill>
                <a:srgbClr val="D406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240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2CEA9-B750-D883-A2D2-7663BE7C2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8631C971-33E2-D10F-5D13-F5F524E24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pPr/>
              <a:t>9</a:t>
            </a:fld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9FB3D734-24E5-FF35-972C-0513EFF0F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Valutazione singoli aspetti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A3BCAD-FCF7-3FC4-DF57-18AE2F655051}"/>
              </a:ext>
            </a:extLst>
          </p:cNvPr>
          <p:cNvSpPr txBox="1"/>
          <p:nvPr/>
        </p:nvSpPr>
        <p:spPr>
          <a:xfrm>
            <a:off x="10458994" y="2387683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4,3</a:t>
            </a:r>
            <a:endParaRPr lang="en-GB" sz="1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23AB1A-CA7B-E5A5-8E14-8B61B9843A10}"/>
              </a:ext>
            </a:extLst>
          </p:cNvPr>
          <p:cNvSpPr txBox="1"/>
          <p:nvPr/>
        </p:nvSpPr>
        <p:spPr>
          <a:xfrm>
            <a:off x="10458994" y="2737224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4,2</a:t>
            </a:r>
            <a:endParaRPr lang="en-GB" sz="1400" b="1" dirty="0"/>
          </a:p>
        </p:txBody>
      </p:sp>
      <p:sp>
        <p:nvSpPr>
          <p:cNvPr id="11" name="CasellaDiTesto 5">
            <a:extLst>
              <a:ext uri="{FF2B5EF4-FFF2-40B4-BE49-F238E27FC236}">
                <a16:creationId xmlns:a16="http://schemas.microsoft.com/office/drawing/2014/main" id="{3FFDBD87-FC83-7EA6-6B74-705E82E374D0}"/>
              </a:ext>
            </a:extLst>
          </p:cNvPr>
          <p:cNvSpPr txBox="1"/>
          <p:nvPr/>
        </p:nvSpPr>
        <p:spPr>
          <a:xfrm>
            <a:off x="10160725" y="1975538"/>
            <a:ext cx="10733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/>
              <a:t>Valutazione</a:t>
            </a:r>
          </a:p>
        </p:txBody>
      </p:sp>
      <p:sp>
        <p:nvSpPr>
          <p:cNvPr id="10" name="CasellaDiTesto 5">
            <a:extLst>
              <a:ext uri="{FF2B5EF4-FFF2-40B4-BE49-F238E27FC236}">
                <a16:creationId xmlns:a16="http://schemas.microsoft.com/office/drawing/2014/main" id="{207A837A-50A8-F1B6-4DFF-8E526162FC8F}"/>
              </a:ext>
            </a:extLst>
          </p:cNvPr>
          <p:cNvSpPr txBox="1"/>
          <p:nvPr/>
        </p:nvSpPr>
        <p:spPr>
          <a:xfrm>
            <a:off x="426720" y="1038385"/>
            <a:ext cx="9265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Attività e esperienze proposte </a:t>
            </a:r>
          </a:p>
          <a:p>
            <a:r>
              <a:rPr lang="it-IT" dirty="0"/>
              <a:t>In una scala che va da 1 (= Molto insoddisfatto) a 5 (= Molto soddisfatto)</a:t>
            </a:r>
            <a:endParaRPr lang="it-IT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70C0E2-906A-1E0D-30B5-BC54EC190DD2}"/>
              </a:ext>
            </a:extLst>
          </p:cNvPr>
          <p:cNvSpPr txBox="1"/>
          <p:nvPr/>
        </p:nvSpPr>
        <p:spPr>
          <a:xfrm>
            <a:off x="10445931" y="3083824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4,3</a:t>
            </a:r>
            <a:endParaRPr lang="en-GB" sz="1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479588-124B-5685-BFED-89D497A538C0}"/>
              </a:ext>
            </a:extLst>
          </p:cNvPr>
          <p:cNvSpPr txBox="1"/>
          <p:nvPr/>
        </p:nvSpPr>
        <p:spPr>
          <a:xfrm>
            <a:off x="10458994" y="3439248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4,0</a:t>
            </a:r>
            <a:endParaRPr lang="en-GB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BFFCCA-217D-B50A-C9F2-7FB1A20C6B93}"/>
              </a:ext>
            </a:extLst>
          </p:cNvPr>
          <p:cNvSpPr txBox="1"/>
          <p:nvPr/>
        </p:nvSpPr>
        <p:spPr>
          <a:xfrm>
            <a:off x="10458994" y="3772198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4,2</a:t>
            </a:r>
            <a:endParaRPr lang="en-GB" sz="1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A42BCDF-8648-74B2-B947-E6B94A41B3D5}"/>
              </a:ext>
            </a:extLst>
          </p:cNvPr>
          <p:cNvSpPr txBox="1"/>
          <p:nvPr/>
        </p:nvSpPr>
        <p:spPr>
          <a:xfrm>
            <a:off x="10458994" y="4119185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4,1</a:t>
            </a:r>
            <a:endParaRPr lang="en-GB" sz="14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917C4F-1CC4-5F2E-9827-9DA70BAD7972}"/>
              </a:ext>
            </a:extLst>
          </p:cNvPr>
          <p:cNvSpPr txBox="1"/>
          <p:nvPr/>
        </p:nvSpPr>
        <p:spPr>
          <a:xfrm>
            <a:off x="10458994" y="4465886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4,2</a:t>
            </a:r>
            <a:endParaRPr lang="en-GB" sz="1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43BF28-AF72-2F8A-97E5-E297CAF6FD04}"/>
              </a:ext>
            </a:extLst>
          </p:cNvPr>
          <p:cNvSpPr txBox="1"/>
          <p:nvPr/>
        </p:nvSpPr>
        <p:spPr>
          <a:xfrm>
            <a:off x="10458994" y="4820491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D4062E"/>
                </a:solidFill>
              </a:rPr>
              <a:t>4,2</a:t>
            </a:r>
            <a:endParaRPr lang="en-GB" sz="1400" b="1" dirty="0">
              <a:solidFill>
                <a:srgbClr val="D4062E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CB8016-491B-12A4-8F1B-8F3D8E7A5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478" y="2230991"/>
            <a:ext cx="8529043" cy="33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278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4E7A8-2B4C-2B7D-35F9-C7EBDBA6C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C613A84-7137-EF99-1FAC-79DDDAEEB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478" y="2230991"/>
            <a:ext cx="8529043" cy="3346994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17142816-8444-00BD-8447-DC4AA34D1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pPr/>
              <a:t>10</a:t>
            </a:fld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C4888E1F-063B-8AD3-F121-4FD8DE4CF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Valutazione singoli aspetti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2DA14A-D398-0CD2-346F-21017426D29A}"/>
              </a:ext>
            </a:extLst>
          </p:cNvPr>
          <p:cNvSpPr txBox="1"/>
          <p:nvPr/>
        </p:nvSpPr>
        <p:spPr>
          <a:xfrm>
            <a:off x="10458994" y="2387683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4,3</a:t>
            </a:r>
            <a:endParaRPr lang="en-GB" sz="1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B05695-DF31-58B9-E4BE-7B49704743A2}"/>
              </a:ext>
            </a:extLst>
          </p:cNvPr>
          <p:cNvSpPr txBox="1"/>
          <p:nvPr/>
        </p:nvSpPr>
        <p:spPr>
          <a:xfrm>
            <a:off x="10458994" y="2737224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4,2</a:t>
            </a:r>
            <a:endParaRPr lang="en-GB" sz="1400" b="1" dirty="0"/>
          </a:p>
        </p:txBody>
      </p:sp>
      <p:sp>
        <p:nvSpPr>
          <p:cNvPr id="11" name="CasellaDiTesto 5">
            <a:extLst>
              <a:ext uri="{FF2B5EF4-FFF2-40B4-BE49-F238E27FC236}">
                <a16:creationId xmlns:a16="http://schemas.microsoft.com/office/drawing/2014/main" id="{2DDCCC03-2F6E-4BD5-0AD5-0F721ADA1483}"/>
              </a:ext>
            </a:extLst>
          </p:cNvPr>
          <p:cNvSpPr txBox="1"/>
          <p:nvPr/>
        </p:nvSpPr>
        <p:spPr>
          <a:xfrm>
            <a:off x="10160725" y="1975538"/>
            <a:ext cx="10733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/>
              <a:t>Valutazione</a:t>
            </a:r>
          </a:p>
        </p:txBody>
      </p:sp>
      <p:sp>
        <p:nvSpPr>
          <p:cNvPr id="10" name="CasellaDiTesto 5">
            <a:extLst>
              <a:ext uri="{FF2B5EF4-FFF2-40B4-BE49-F238E27FC236}">
                <a16:creationId xmlns:a16="http://schemas.microsoft.com/office/drawing/2014/main" id="{52374E22-1A74-6334-2F93-E33C1A8411DC}"/>
              </a:ext>
            </a:extLst>
          </p:cNvPr>
          <p:cNvSpPr txBox="1"/>
          <p:nvPr/>
        </p:nvSpPr>
        <p:spPr>
          <a:xfrm>
            <a:off x="426720" y="1038385"/>
            <a:ext cx="92659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Rapporto con i bambini instaurato dai coordinatori / operatori / animatori durante la gestione delle attività </a:t>
            </a:r>
          </a:p>
          <a:p>
            <a:r>
              <a:rPr lang="it-IT" dirty="0"/>
              <a:t>In una scala che va da 1 (= Molto insoddisfatto) a 5 (= Molto soddisfatto)</a:t>
            </a:r>
            <a:endParaRPr lang="it-IT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D56731-7AD4-0625-7958-973B5BD86FEC}"/>
              </a:ext>
            </a:extLst>
          </p:cNvPr>
          <p:cNvSpPr txBox="1"/>
          <p:nvPr/>
        </p:nvSpPr>
        <p:spPr>
          <a:xfrm>
            <a:off x="10445931" y="3083824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4,3</a:t>
            </a:r>
            <a:endParaRPr lang="en-GB" sz="1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F8B056-DD28-E2DE-A6AD-2D896A3322C6}"/>
              </a:ext>
            </a:extLst>
          </p:cNvPr>
          <p:cNvSpPr txBox="1"/>
          <p:nvPr/>
        </p:nvSpPr>
        <p:spPr>
          <a:xfrm>
            <a:off x="10458994" y="3439248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4,1</a:t>
            </a:r>
            <a:endParaRPr lang="en-GB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72B9D9-F7AF-3BAA-1818-F7E097A97630}"/>
              </a:ext>
            </a:extLst>
          </p:cNvPr>
          <p:cNvSpPr txBox="1"/>
          <p:nvPr/>
        </p:nvSpPr>
        <p:spPr>
          <a:xfrm>
            <a:off x="10458994" y="3772198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4,2</a:t>
            </a:r>
            <a:endParaRPr lang="en-GB" sz="1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65C714-7364-E605-289E-7F0E78379EA6}"/>
              </a:ext>
            </a:extLst>
          </p:cNvPr>
          <p:cNvSpPr txBox="1"/>
          <p:nvPr/>
        </p:nvSpPr>
        <p:spPr>
          <a:xfrm>
            <a:off x="10458994" y="4119185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4,0</a:t>
            </a:r>
            <a:endParaRPr lang="en-GB" sz="14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CF2988-0390-EF50-7083-5873C89A6A80}"/>
              </a:ext>
            </a:extLst>
          </p:cNvPr>
          <p:cNvSpPr txBox="1"/>
          <p:nvPr/>
        </p:nvSpPr>
        <p:spPr>
          <a:xfrm>
            <a:off x="10458994" y="4465886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4,1</a:t>
            </a:r>
            <a:endParaRPr lang="en-GB" sz="1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AFD799-6267-0441-DBA1-680A04EB01C8}"/>
              </a:ext>
            </a:extLst>
          </p:cNvPr>
          <p:cNvSpPr txBox="1"/>
          <p:nvPr/>
        </p:nvSpPr>
        <p:spPr>
          <a:xfrm>
            <a:off x="10458994" y="4820491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D4062E"/>
                </a:solidFill>
              </a:rPr>
              <a:t>4,1</a:t>
            </a:r>
            <a:endParaRPr lang="en-GB" sz="1400" b="1" dirty="0">
              <a:solidFill>
                <a:srgbClr val="D406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426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34B91-B6EE-340B-6A68-0BB2601A7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9B15848-66E7-710F-18D7-312C5DCE0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478" y="2188319"/>
            <a:ext cx="8529043" cy="3346994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9CD3B19-912D-BBBC-72E9-8E7B64D66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pPr/>
              <a:t>11</a:t>
            </a:fld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A401D2FD-5E4E-40B1-47EA-32060062D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Valutazione singoli aspetti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2DF353-B90A-F24F-17BB-A6F51F30208C}"/>
              </a:ext>
            </a:extLst>
          </p:cNvPr>
          <p:cNvSpPr txBox="1"/>
          <p:nvPr/>
        </p:nvSpPr>
        <p:spPr>
          <a:xfrm>
            <a:off x="10458994" y="2345011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4,3</a:t>
            </a:r>
            <a:endParaRPr lang="en-GB" sz="1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A541ED-9C55-578B-1559-E7771DD58974}"/>
              </a:ext>
            </a:extLst>
          </p:cNvPr>
          <p:cNvSpPr txBox="1"/>
          <p:nvPr/>
        </p:nvSpPr>
        <p:spPr>
          <a:xfrm>
            <a:off x="10458994" y="2694552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4,2</a:t>
            </a:r>
            <a:endParaRPr lang="en-GB" sz="1400" b="1" dirty="0"/>
          </a:p>
        </p:txBody>
      </p:sp>
      <p:sp>
        <p:nvSpPr>
          <p:cNvPr id="11" name="CasellaDiTesto 5">
            <a:extLst>
              <a:ext uri="{FF2B5EF4-FFF2-40B4-BE49-F238E27FC236}">
                <a16:creationId xmlns:a16="http://schemas.microsoft.com/office/drawing/2014/main" id="{AC2DAF9B-8DA4-78D0-40DF-493B2BD2B3F6}"/>
              </a:ext>
            </a:extLst>
          </p:cNvPr>
          <p:cNvSpPr txBox="1"/>
          <p:nvPr/>
        </p:nvSpPr>
        <p:spPr>
          <a:xfrm>
            <a:off x="10160725" y="1932866"/>
            <a:ext cx="10733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/>
              <a:t>Valutazione</a:t>
            </a:r>
          </a:p>
        </p:txBody>
      </p:sp>
      <p:sp>
        <p:nvSpPr>
          <p:cNvPr id="10" name="CasellaDiTesto 5">
            <a:extLst>
              <a:ext uri="{FF2B5EF4-FFF2-40B4-BE49-F238E27FC236}">
                <a16:creationId xmlns:a16="http://schemas.microsoft.com/office/drawing/2014/main" id="{CEE79967-16FC-60DA-805D-4BA61A1FC568}"/>
              </a:ext>
            </a:extLst>
          </p:cNvPr>
          <p:cNvSpPr txBox="1"/>
          <p:nvPr/>
        </p:nvSpPr>
        <p:spPr>
          <a:xfrm>
            <a:off x="426720" y="1038385"/>
            <a:ext cx="92659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Rapporto con i genitori (accoglienza delle richieste, gestione delle situazioni di emergenza, reclami ecc.)</a:t>
            </a:r>
          </a:p>
          <a:p>
            <a:r>
              <a:rPr lang="it-IT" dirty="0"/>
              <a:t>In una scala che va da 1 (= Molto insoddisfatto) a 5 (= Molto soddisfatto)</a:t>
            </a:r>
            <a:endParaRPr lang="it-IT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9C6930-5C2A-B77E-CACA-39A7958C1238}"/>
              </a:ext>
            </a:extLst>
          </p:cNvPr>
          <p:cNvSpPr txBox="1"/>
          <p:nvPr/>
        </p:nvSpPr>
        <p:spPr>
          <a:xfrm>
            <a:off x="10445931" y="3041152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4,3</a:t>
            </a:r>
            <a:endParaRPr lang="en-GB" sz="1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BB1990-65A6-668C-D2D5-1C4D4E43BD86}"/>
              </a:ext>
            </a:extLst>
          </p:cNvPr>
          <p:cNvSpPr txBox="1"/>
          <p:nvPr/>
        </p:nvSpPr>
        <p:spPr>
          <a:xfrm>
            <a:off x="10458994" y="3396576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4,0</a:t>
            </a:r>
            <a:endParaRPr lang="en-GB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7E13F2-F5A4-B409-B6E5-CF54611F6D7D}"/>
              </a:ext>
            </a:extLst>
          </p:cNvPr>
          <p:cNvSpPr txBox="1"/>
          <p:nvPr/>
        </p:nvSpPr>
        <p:spPr>
          <a:xfrm>
            <a:off x="10458994" y="3729526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4,2</a:t>
            </a:r>
            <a:endParaRPr lang="en-GB" sz="1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3DD574-DF5C-FD1A-79A2-80868D67EC30}"/>
              </a:ext>
            </a:extLst>
          </p:cNvPr>
          <p:cNvSpPr txBox="1"/>
          <p:nvPr/>
        </p:nvSpPr>
        <p:spPr>
          <a:xfrm>
            <a:off x="10458994" y="4076513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3,9</a:t>
            </a:r>
            <a:endParaRPr lang="en-GB" sz="14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D04896-8DED-DA56-C421-706AA340F001}"/>
              </a:ext>
            </a:extLst>
          </p:cNvPr>
          <p:cNvSpPr txBox="1"/>
          <p:nvPr/>
        </p:nvSpPr>
        <p:spPr>
          <a:xfrm>
            <a:off x="10458994" y="4423214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4,2</a:t>
            </a:r>
            <a:endParaRPr lang="en-GB" sz="1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3AFD1BA-09C4-A5B6-C4BF-4F45BB86482A}"/>
              </a:ext>
            </a:extLst>
          </p:cNvPr>
          <p:cNvSpPr txBox="1"/>
          <p:nvPr/>
        </p:nvSpPr>
        <p:spPr>
          <a:xfrm>
            <a:off x="10458994" y="4777819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D4062E"/>
                </a:solidFill>
              </a:rPr>
              <a:t>4,1</a:t>
            </a:r>
            <a:endParaRPr lang="en-GB" sz="1400" b="1" dirty="0">
              <a:solidFill>
                <a:srgbClr val="D406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38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AA306-1590-296D-FD3E-0E86C97D7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B3FB587-FF17-8BA2-6302-251BCFA58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478" y="2200511"/>
            <a:ext cx="8529043" cy="3346994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CCCC508B-725D-8531-2965-33FEC4D7F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pPr/>
              <a:t>12</a:t>
            </a:fld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6CEC8EF1-0A9C-875E-8E67-4E4179982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Valutazione singoli aspetti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B7AB81-55D4-AEAB-72D7-3B04A698A9AA}"/>
              </a:ext>
            </a:extLst>
          </p:cNvPr>
          <p:cNvSpPr txBox="1"/>
          <p:nvPr/>
        </p:nvSpPr>
        <p:spPr>
          <a:xfrm>
            <a:off x="10458994" y="2357203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4,2</a:t>
            </a:r>
            <a:endParaRPr lang="en-GB" sz="1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AE21A1-A036-3A59-BC41-7EA129249EA1}"/>
              </a:ext>
            </a:extLst>
          </p:cNvPr>
          <p:cNvSpPr txBox="1"/>
          <p:nvPr/>
        </p:nvSpPr>
        <p:spPr>
          <a:xfrm>
            <a:off x="10458994" y="2706744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4,2</a:t>
            </a:r>
            <a:endParaRPr lang="en-GB" sz="1400" b="1" dirty="0"/>
          </a:p>
        </p:txBody>
      </p:sp>
      <p:sp>
        <p:nvSpPr>
          <p:cNvPr id="11" name="CasellaDiTesto 5">
            <a:extLst>
              <a:ext uri="{FF2B5EF4-FFF2-40B4-BE49-F238E27FC236}">
                <a16:creationId xmlns:a16="http://schemas.microsoft.com/office/drawing/2014/main" id="{1419413D-86E4-5D88-FE27-A289759FC3E7}"/>
              </a:ext>
            </a:extLst>
          </p:cNvPr>
          <p:cNvSpPr txBox="1"/>
          <p:nvPr/>
        </p:nvSpPr>
        <p:spPr>
          <a:xfrm>
            <a:off x="10160725" y="1945058"/>
            <a:ext cx="10733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/>
              <a:t>Valutazione</a:t>
            </a:r>
          </a:p>
        </p:txBody>
      </p:sp>
      <p:sp>
        <p:nvSpPr>
          <p:cNvPr id="10" name="CasellaDiTesto 5">
            <a:extLst>
              <a:ext uri="{FF2B5EF4-FFF2-40B4-BE49-F238E27FC236}">
                <a16:creationId xmlns:a16="http://schemas.microsoft.com/office/drawing/2014/main" id="{D3F5AAFB-AB01-53E0-2C80-2ED40C3EE0E5}"/>
              </a:ext>
            </a:extLst>
          </p:cNvPr>
          <p:cNvSpPr txBox="1"/>
          <p:nvPr/>
        </p:nvSpPr>
        <p:spPr>
          <a:xfrm>
            <a:off x="426720" y="1038385"/>
            <a:ext cx="92659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Accessibilità alle informazioni organizzative (con riferimento agli uffici amministrativi, alla modulistica, all'iscrizione sul sito amministrativo)</a:t>
            </a:r>
          </a:p>
          <a:p>
            <a:r>
              <a:rPr lang="it-IT" dirty="0"/>
              <a:t>In una scala che va da 1 (= Molto insoddisfatto) a 5 (= Molto soddisfatto)</a:t>
            </a:r>
            <a:endParaRPr lang="it-IT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0D1C95-79FA-D23C-4C43-CE135446D48F}"/>
              </a:ext>
            </a:extLst>
          </p:cNvPr>
          <p:cNvSpPr txBox="1"/>
          <p:nvPr/>
        </p:nvSpPr>
        <p:spPr>
          <a:xfrm>
            <a:off x="10445931" y="3053344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4,4</a:t>
            </a:r>
            <a:endParaRPr lang="en-GB" sz="1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BAC391-B21E-5FE9-A936-900B483A929D}"/>
              </a:ext>
            </a:extLst>
          </p:cNvPr>
          <p:cNvSpPr txBox="1"/>
          <p:nvPr/>
        </p:nvSpPr>
        <p:spPr>
          <a:xfrm>
            <a:off x="10458994" y="3408768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4,0</a:t>
            </a:r>
            <a:endParaRPr lang="en-GB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C47158B-7070-BCE1-EED0-65787FF54629}"/>
              </a:ext>
            </a:extLst>
          </p:cNvPr>
          <p:cNvSpPr txBox="1"/>
          <p:nvPr/>
        </p:nvSpPr>
        <p:spPr>
          <a:xfrm>
            <a:off x="10458994" y="3741718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4,2</a:t>
            </a:r>
            <a:endParaRPr lang="en-GB" sz="1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B81D56-D4E7-2AAB-10B4-913406F59197}"/>
              </a:ext>
            </a:extLst>
          </p:cNvPr>
          <p:cNvSpPr txBox="1"/>
          <p:nvPr/>
        </p:nvSpPr>
        <p:spPr>
          <a:xfrm>
            <a:off x="10458994" y="4088705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4,1</a:t>
            </a:r>
            <a:endParaRPr lang="en-GB" sz="14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085B34-6166-A04C-9767-8F230EF63D0F}"/>
              </a:ext>
            </a:extLst>
          </p:cNvPr>
          <p:cNvSpPr txBox="1"/>
          <p:nvPr/>
        </p:nvSpPr>
        <p:spPr>
          <a:xfrm>
            <a:off x="10458994" y="4435406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4,2</a:t>
            </a:r>
            <a:endParaRPr lang="en-GB" sz="1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A1D98B-963E-66E9-099C-45082EF72088}"/>
              </a:ext>
            </a:extLst>
          </p:cNvPr>
          <p:cNvSpPr txBox="1"/>
          <p:nvPr/>
        </p:nvSpPr>
        <p:spPr>
          <a:xfrm>
            <a:off x="10458994" y="4790011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D4062E"/>
                </a:solidFill>
              </a:rPr>
              <a:t>4,2</a:t>
            </a:r>
            <a:endParaRPr lang="en-GB" sz="1400" b="1" dirty="0">
              <a:solidFill>
                <a:srgbClr val="D406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098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60F62-D74B-A384-E6DD-41E25AC23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629A0C6-CEB4-63C7-C41A-5348BE339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pPr/>
              <a:t>13</a:t>
            </a:fld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3A47E878-AEAB-8808-914A-37180D84F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Valutazione singoli aspetti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D579D1-B153-8B2A-E3EC-498D6BDC7153}"/>
              </a:ext>
            </a:extLst>
          </p:cNvPr>
          <p:cNvSpPr txBox="1"/>
          <p:nvPr/>
        </p:nvSpPr>
        <p:spPr>
          <a:xfrm>
            <a:off x="10458994" y="2302339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3,9</a:t>
            </a:r>
            <a:endParaRPr lang="en-GB" sz="1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69CF52-0696-1720-321C-27C45E84D65F}"/>
              </a:ext>
            </a:extLst>
          </p:cNvPr>
          <p:cNvSpPr txBox="1"/>
          <p:nvPr/>
        </p:nvSpPr>
        <p:spPr>
          <a:xfrm>
            <a:off x="10458994" y="2651880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4,0</a:t>
            </a:r>
            <a:endParaRPr lang="en-GB" sz="1400" b="1" dirty="0"/>
          </a:p>
        </p:txBody>
      </p:sp>
      <p:sp>
        <p:nvSpPr>
          <p:cNvPr id="11" name="CasellaDiTesto 5">
            <a:extLst>
              <a:ext uri="{FF2B5EF4-FFF2-40B4-BE49-F238E27FC236}">
                <a16:creationId xmlns:a16="http://schemas.microsoft.com/office/drawing/2014/main" id="{B395F2B9-27D4-0AE6-B3C4-F76949305421}"/>
              </a:ext>
            </a:extLst>
          </p:cNvPr>
          <p:cNvSpPr txBox="1"/>
          <p:nvPr/>
        </p:nvSpPr>
        <p:spPr>
          <a:xfrm>
            <a:off x="10160725" y="1890194"/>
            <a:ext cx="10733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/>
              <a:t>Valutazione</a:t>
            </a:r>
          </a:p>
        </p:txBody>
      </p:sp>
      <p:sp>
        <p:nvSpPr>
          <p:cNvPr id="10" name="CasellaDiTesto 5">
            <a:extLst>
              <a:ext uri="{FF2B5EF4-FFF2-40B4-BE49-F238E27FC236}">
                <a16:creationId xmlns:a16="http://schemas.microsoft.com/office/drawing/2014/main" id="{B67AC737-1BA8-205E-656F-E78DC8C9356D}"/>
              </a:ext>
            </a:extLst>
          </p:cNvPr>
          <p:cNvSpPr txBox="1"/>
          <p:nvPr/>
        </p:nvSpPr>
        <p:spPr>
          <a:xfrm>
            <a:off x="426720" y="1038385"/>
            <a:ext cx="9265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Servizio di ristorazione in generale (pranzo, merenda e spuntino)</a:t>
            </a:r>
          </a:p>
          <a:p>
            <a:r>
              <a:rPr lang="it-IT" dirty="0"/>
              <a:t>In una scala che va da 1 (= Molto insoddisfatto) a 5 (= Molto soddisfatto)</a:t>
            </a:r>
            <a:endParaRPr lang="it-IT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1A0F61-CF56-F227-6BE7-C942405F5459}"/>
              </a:ext>
            </a:extLst>
          </p:cNvPr>
          <p:cNvSpPr txBox="1"/>
          <p:nvPr/>
        </p:nvSpPr>
        <p:spPr>
          <a:xfrm>
            <a:off x="10445931" y="2998480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3,8</a:t>
            </a:r>
            <a:endParaRPr lang="en-GB" sz="1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00309A-57F5-F30C-C9B9-A2F8FE75B2C7}"/>
              </a:ext>
            </a:extLst>
          </p:cNvPr>
          <p:cNvSpPr txBox="1"/>
          <p:nvPr/>
        </p:nvSpPr>
        <p:spPr>
          <a:xfrm>
            <a:off x="10458994" y="3353904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4,0</a:t>
            </a:r>
            <a:endParaRPr lang="en-GB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B95CAC-7743-66F2-7B3F-4FA34D517388}"/>
              </a:ext>
            </a:extLst>
          </p:cNvPr>
          <p:cNvSpPr txBox="1"/>
          <p:nvPr/>
        </p:nvSpPr>
        <p:spPr>
          <a:xfrm>
            <a:off x="10458994" y="3686854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3,8</a:t>
            </a:r>
            <a:endParaRPr lang="en-GB" sz="1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658B01-1B48-7657-1D24-3B28B43A7A3A}"/>
              </a:ext>
            </a:extLst>
          </p:cNvPr>
          <p:cNvSpPr txBox="1"/>
          <p:nvPr/>
        </p:nvSpPr>
        <p:spPr>
          <a:xfrm>
            <a:off x="10458994" y="4033841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4,1</a:t>
            </a:r>
            <a:endParaRPr lang="en-GB" sz="14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7BC855-A97D-941A-3A8A-E45DB2BE4C40}"/>
              </a:ext>
            </a:extLst>
          </p:cNvPr>
          <p:cNvSpPr txBox="1"/>
          <p:nvPr/>
        </p:nvSpPr>
        <p:spPr>
          <a:xfrm>
            <a:off x="10458994" y="4380542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4,1</a:t>
            </a:r>
            <a:endParaRPr lang="en-GB" sz="1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14B1CE5-885F-BD4D-6D5F-A6B5C340D629}"/>
              </a:ext>
            </a:extLst>
          </p:cNvPr>
          <p:cNvSpPr txBox="1"/>
          <p:nvPr/>
        </p:nvSpPr>
        <p:spPr>
          <a:xfrm>
            <a:off x="10458994" y="4735147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D4062E"/>
                </a:solidFill>
              </a:rPr>
              <a:t>4,0</a:t>
            </a:r>
            <a:endParaRPr lang="en-GB" sz="1400" b="1" dirty="0">
              <a:solidFill>
                <a:srgbClr val="D4062E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B4FFCE-C85D-B8D0-3AC2-DA155156F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478" y="2145647"/>
            <a:ext cx="8529043" cy="33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783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52585-C115-A747-E9A4-7034248CD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9C3B6D7-331C-108D-1BF5-9D5AA22AC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478" y="2133455"/>
            <a:ext cx="8529043" cy="3346994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8BA04C4D-1599-40E0-7243-9FA36B625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pPr/>
              <a:t>14</a:t>
            </a:fld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612094FA-90CA-0261-5915-4121BBE09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Valutazione singoli aspetti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B04EE1-E801-EC61-87F5-B5F95BC6D661}"/>
              </a:ext>
            </a:extLst>
          </p:cNvPr>
          <p:cNvSpPr txBox="1"/>
          <p:nvPr/>
        </p:nvSpPr>
        <p:spPr>
          <a:xfrm>
            <a:off x="10458994" y="2290147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4,3</a:t>
            </a:r>
            <a:endParaRPr lang="en-GB" sz="1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1A813F-0ADF-C56F-7F07-A9280601D853}"/>
              </a:ext>
            </a:extLst>
          </p:cNvPr>
          <p:cNvSpPr txBox="1"/>
          <p:nvPr/>
        </p:nvSpPr>
        <p:spPr>
          <a:xfrm>
            <a:off x="10458994" y="2639688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4,3</a:t>
            </a:r>
            <a:endParaRPr lang="en-GB" sz="1400" b="1" dirty="0"/>
          </a:p>
        </p:txBody>
      </p:sp>
      <p:sp>
        <p:nvSpPr>
          <p:cNvPr id="11" name="CasellaDiTesto 5">
            <a:extLst>
              <a:ext uri="{FF2B5EF4-FFF2-40B4-BE49-F238E27FC236}">
                <a16:creationId xmlns:a16="http://schemas.microsoft.com/office/drawing/2014/main" id="{6212E26B-497E-C839-4F63-570FB1FB7DF4}"/>
              </a:ext>
            </a:extLst>
          </p:cNvPr>
          <p:cNvSpPr txBox="1"/>
          <p:nvPr/>
        </p:nvSpPr>
        <p:spPr>
          <a:xfrm>
            <a:off x="10160725" y="1878002"/>
            <a:ext cx="10733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/>
              <a:t>Valutazione</a:t>
            </a:r>
          </a:p>
        </p:txBody>
      </p:sp>
      <p:sp>
        <p:nvSpPr>
          <p:cNvPr id="10" name="CasellaDiTesto 5">
            <a:extLst>
              <a:ext uri="{FF2B5EF4-FFF2-40B4-BE49-F238E27FC236}">
                <a16:creationId xmlns:a16="http://schemas.microsoft.com/office/drawing/2014/main" id="{696F0445-837A-8F76-6E58-E66C93792E9E}"/>
              </a:ext>
            </a:extLst>
          </p:cNvPr>
          <p:cNvSpPr txBox="1"/>
          <p:nvPr/>
        </p:nvSpPr>
        <p:spPr>
          <a:xfrm>
            <a:off x="426720" y="1038385"/>
            <a:ext cx="9265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Orari di apertura e chiusura del Centro Estivo frequentato</a:t>
            </a:r>
          </a:p>
          <a:p>
            <a:r>
              <a:rPr lang="it-IT" dirty="0"/>
              <a:t>In una scala che va da 1 (= Molto insoddisfatto) a 5 (= Molto soddisfatto)</a:t>
            </a:r>
            <a:endParaRPr lang="it-IT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8F723E-6876-5FCC-3745-02CDB3721B83}"/>
              </a:ext>
            </a:extLst>
          </p:cNvPr>
          <p:cNvSpPr txBox="1"/>
          <p:nvPr/>
        </p:nvSpPr>
        <p:spPr>
          <a:xfrm>
            <a:off x="10445931" y="2986288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4,2</a:t>
            </a:r>
            <a:endParaRPr lang="en-GB" sz="1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0FBBC8-D089-E9F9-E77B-BEFB26779ED8}"/>
              </a:ext>
            </a:extLst>
          </p:cNvPr>
          <p:cNvSpPr txBox="1"/>
          <p:nvPr/>
        </p:nvSpPr>
        <p:spPr>
          <a:xfrm>
            <a:off x="10458994" y="3341712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4,3</a:t>
            </a:r>
            <a:endParaRPr lang="en-GB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4B678E2-733D-1A3F-7D2C-9C2967A4534B}"/>
              </a:ext>
            </a:extLst>
          </p:cNvPr>
          <p:cNvSpPr txBox="1"/>
          <p:nvPr/>
        </p:nvSpPr>
        <p:spPr>
          <a:xfrm>
            <a:off x="10458994" y="3674662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4,2</a:t>
            </a:r>
            <a:endParaRPr lang="en-GB" sz="1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2EC34C-481A-DA47-CC03-A108ED0F4381}"/>
              </a:ext>
            </a:extLst>
          </p:cNvPr>
          <p:cNvSpPr txBox="1"/>
          <p:nvPr/>
        </p:nvSpPr>
        <p:spPr>
          <a:xfrm>
            <a:off x="10458994" y="4021649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4,2</a:t>
            </a:r>
            <a:endParaRPr lang="en-GB" sz="14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EE257ED-D962-E01D-042D-EDDE0592ED08}"/>
              </a:ext>
            </a:extLst>
          </p:cNvPr>
          <p:cNvSpPr txBox="1"/>
          <p:nvPr/>
        </p:nvSpPr>
        <p:spPr>
          <a:xfrm>
            <a:off x="10458994" y="4368350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4,3</a:t>
            </a:r>
            <a:endParaRPr lang="en-GB" sz="1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3BC3F59-D939-B54F-18B2-2C7AFC64E34F}"/>
              </a:ext>
            </a:extLst>
          </p:cNvPr>
          <p:cNvSpPr txBox="1"/>
          <p:nvPr/>
        </p:nvSpPr>
        <p:spPr>
          <a:xfrm>
            <a:off x="10458994" y="4722955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D4062E"/>
                </a:solidFill>
              </a:rPr>
              <a:t>4,3</a:t>
            </a:r>
            <a:endParaRPr lang="en-GB" sz="1400" b="1" dirty="0">
              <a:solidFill>
                <a:srgbClr val="D406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674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C91A5-44CF-016F-151D-1E9A7C9F3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5FEAC5-43AC-9C8F-9130-965DFB36A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478" y="2048111"/>
            <a:ext cx="8529043" cy="3346994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0E47683-C5E8-A1BB-CBB8-AB34CC6A8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pPr/>
              <a:t>15</a:t>
            </a:fld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57004024-EA4C-CEA2-00F4-E1D0006B6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Valutazione singoli aspetti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35A7F6-9DB4-B8D7-FE66-713FEADCD53C}"/>
              </a:ext>
            </a:extLst>
          </p:cNvPr>
          <p:cNvSpPr txBox="1"/>
          <p:nvPr/>
        </p:nvSpPr>
        <p:spPr>
          <a:xfrm>
            <a:off x="10458994" y="2204803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4,3</a:t>
            </a:r>
            <a:endParaRPr lang="en-GB" sz="1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069D6C-E6C9-8B60-723E-3D784E135555}"/>
              </a:ext>
            </a:extLst>
          </p:cNvPr>
          <p:cNvSpPr txBox="1"/>
          <p:nvPr/>
        </p:nvSpPr>
        <p:spPr>
          <a:xfrm>
            <a:off x="10458994" y="2554344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3,8</a:t>
            </a:r>
            <a:endParaRPr lang="en-GB" sz="1400" b="1" dirty="0"/>
          </a:p>
        </p:txBody>
      </p:sp>
      <p:sp>
        <p:nvSpPr>
          <p:cNvPr id="11" name="CasellaDiTesto 5">
            <a:extLst>
              <a:ext uri="{FF2B5EF4-FFF2-40B4-BE49-F238E27FC236}">
                <a16:creationId xmlns:a16="http://schemas.microsoft.com/office/drawing/2014/main" id="{D31BD013-EEDD-433F-8932-DF39BDC012EF}"/>
              </a:ext>
            </a:extLst>
          </p:cNvPr>
          <p:cNvSpPr txBox="1"/>
          <p:nvPr/>
        </p:nvSpPr>
        <p:spPr>
          <a:xfrm>
            <a:off x="10160725" y="1792658"/>
            <a:ext cx="10733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/>
              <a:t>Valutazione</a:t>
            </a:r>
          </a:p>
        </p:txBody>
      </p:sp>
      <p:sp>
        <p:nvSpPr>
          <p:cNvPr id="10" name="CasellaDiTesto 5">
            <a:extLst>
              <a:ext uri="{FF2B5EF4-FFF2-40B4-BE49-F238E27FC236}">
                <a16:creationId xmlns:a16="http://schemas.microsoft.com/office/drawing/2014/main" id="{5ADFEBC7-B133-EB91-C66E-8909746CC23D}"/>
              </a:ext>
            </a:extLst>
          </p:cNvPr>
          <p:cNvSpPr txBox="1"/>
          <p:nvPr/>
        </p:nvSpPr>
        <p:spPr>
          <a:xfrm>
            <a:off x="426720" y="1038385"/>
            <a:ext cx="9265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Costi del Centro Estivo frequentato</a:t>
            </a:r>
          </a:p>
          <a:p>
            <a:r>
              <a:rPr lang="it-IT" dirty="0"/>
              <a:t>In una scala che va da 1 (= Molto insoddisfatto) a 5 (= Molto soddisfatto)</a:t>
            </a:r>
            <a:endParaRPr lang="it-IT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5B8E2F-FC83-9CCB-8721-C410A9C3814A}"/>
              </a:ext>
            </a:extLst>
          </p:cNvPr>
          <p:cNvSpPr txBox="1"/>
          <p:nvPr/>
        </p:nvSpPr>
        <p:spPr>
          <a:xfrm>
            <a:off x="10445931" y="2900944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3,9</a:t>
            </a:r>
            <a:endParaRPr lang="en-GB" sz="1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972386-D073-4CE7-4E5B-C221B0D5955E}"/>
              </a:ext>
            </a:extLst>
          </p:cNvPr>
          <p:cNvSpPr txBox="1"/>
          <p:nvPr/>
        </p:nvSpPr>
        <p:spPr>
          <a:xfrm>
            <a:off x="10458994" y="3256368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3,7</a:t>
            </a:r>
            <a:endParaRPr lang="en-GB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556CC9-799D-CEB6-A182-8737137563D2}"/>
              </a:ext>
            </a:extLst>
          </p:cNvPr>
          <p:cNvSpPr txBox="1"/>
          <p:nvPr/>
        </p:nvSpPr>
        <p:spPr>
          <a:xfrm>
            <a:off x="10458994" y="3589318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3,7</a:t>
            </a:r>
            <a:endParaRPr lang="en-GB" sz="1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C63DEC-DA4F-F145-0DAB-507F9D079823}"/>
              </a:ext>
            </a:extLst>
          </p:cNvPr>
          <p:cNvSpPr txBox="1"/>
          <p:nvPr/>
        </p:nvSpPr>
        <p:spPr>
          <a:xfrm>
            <a:off x="10458994" y="3936305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4,0</a:t>
            </a:r>
            <a:endParaRPr lang="en-GB" sz="14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F8010F-848D-9392-3659-33FD8A194FA4}"/>
              </a:ext>
            </a:extLst>
          </p:cNvPr>
          <p:cNvSpPr txBox="1"/>
          <p:nvPr/>
        </p:nvSpPr>
        <p:spPr>
          <a:xfrm>
            <a:off x="10458994" y="4283006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4,1</a:t>
            </a:r>
            <a:endParaRPr lang="en-GB" sz="1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75CD1A-365E-FF84-84C2-9DF75401C44C}"/>
              </a:ext>
            </a:extLst>
          </p:cNvPr>
          <p:cNvSpPr txBox="1"/>
          <p:nvPr/>
        </p:nvSpPr>
        <p:spPr>
          <a:xfrm>
            <a:off x="10458994" y="4637611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D4062E"/>
                </a:solidFill>
              </a:rPr>
              <a:t>3,9</a:t>
            </a:r>
            <a:endParaRPr lang="en-GB" sz="1400" b="1" dirty="0">
              <a:solidFill>
                <a:srgbClr val="D406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836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92A75-7D70-DF06-97AB-6BE0125C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0B96DB8-66BC-BB90-2F5C-19E14D3C3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pPr/>
              <a:t>16</a:t>
            </a:fld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60AE7081-6783-510E-4130-206CBABC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Valutazione singoli aspetti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21D2FC-A26A-B128-96A3-FF1139A17433}"/>
              </a:ext>
            </a:extLst>
          </p:cNvPr>
          <p:cNvSpPr txBox="1"/>
          <p:nvPr/>
        </p:nvSpPr>
        <p:spPr>
          <a:xfrm>
            <a:off x="10458994" y="2265763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4,2</a:t>
            </a:r>
            <a:endParaRPr lang="en-GB" sz="1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860E39-23EB-9798-EC97-0B7E7C421BA1}"/>
              </a:ext>
            </a:extLst>
          </p:cNvPr>
          <p:cNvSpPr txBox="1"/>
          <p:nvPr/>
        </p:nvSpPr>
        <p:spPr>
          <a:xfrm>
            <a:off x="10458994" y="2615304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4,0</a:t>
            </a:r>
            <a:endParaRPr lang="en-GB" sz="1400" b="1" dirty="0"/>
          </a:p>
        </p:txBody>
      </p:sp>
      <p:sp>
        <p:nvSpPr>
          <p:cNvPr id="11" name="CasellaDiTesto 5">
            <a:extLst>
              <a:ext uri="{FF2B5EF4-FFF2-40B4-BE49-F238E27FC236}">
                <a16:creationId xmlns:a16="http://schemas.microsoft.com/office/drawing/2014/main" id="{FF3CE91D-9E37-4A2B-BBBD-FCDA87B41A4C}"/>
              </a:ext>
            </a:extLst>
          </p:cNvPr>
          <p:cNvSpPr txBox="1"/>
          <p:nvPr/>
        </p:nvSpPr>
        <p:spPr>
          <a:xfrm>
            <a:off x="10160725" y="1853618"/>
            <a:ext cx="10733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/>
              <a:t>Valutazione</a:t>
            </a:r>
          </a:p>
        </p:txBody>
      </p:sp>
      <p:sp>
        <p:nvSpPr>
          <p:cNvPr id="10" name="CasellaDiTesto 5">
            <a:extLst>
              <a:ext uri="{FF2B5EF4-FFF2-40B4-BE49-F238E27FC236}">
                <a16:creationId xmlns:a16="http://schemas.microsoft.com/office/drawing/2014/main" id="{C0B5AB94-8348-3989-CD96-6E3A65E96E9A}"/>
              </a:ext>
            </a:extLst>
          </p:cNvPr>
          <p:cNvSpPr txBox="1"/>
          <p:nvPr/>
        </p:nvSpPr>
        <p:spPr>
          <a:xfrm>
            <a:off x="426720" y="1038385"/>
            <a:ext cx="9265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Uscite in piscina e altre gite</a:t>
            </a:r>
          </a:p>
          <a:p>
            <a:r>
              <a:rPr lang="it-IT" dirty="0"/>
              <a:t>In una scala che va da 1 (= Molto insoddisfatto) a 5 (= Molto soddisfatto)</a:t>
            </a:r>
            <a:endParaRPr lang="it-IT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D7E35C-DE60-E6C7-5CDD-ED76A42BD7E9}"/>
              </a:ext>
            </a:extLst>
          </p:cNvPr>
          <p:cNvSpPr txBox="1"/>
          <p:nvPr/>
        </p:nvSpPr>
        <p:spPr>
          <a:xfrm>
            <a:off x="10445931" y="2961904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4,4</a:t>
            </a:r>
            <a:endParaRPr lang="en-GB" sz="1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AF88D7-B2AF-A4D3-7128-A0F11B884F32}"/>
              </a:ext>
            </a:extLst>
          </p:cNvPr>
          <p:cNvSpPr txBox="1"/>
          <p:nvPr/>
        </p:nvSpPr>
        <p:spPr>
          <a:xfrm>
            <a:off x="10458994" y="3317328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4,0</a:t>
            </a:r>
            <a:endParaRPr lang="en-GB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366E1E-127F-E05B-7481-61F3F1443E11}"/>
              </a:ext>
            </a:extLst>
          </p:cNvPr>
          <p:cNvSpPr txBox="1"/>
          <p:nvPr/>
        </p:nvSpPr>
        <p:spPr>
          <a:xfrm>
            <a:off x="10458994" y="3650278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4,3</a:t>
            </a:r>
            <a:endParaRPr lang="en-GB" sz="1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599DB44-2356-35B7-7B02-44E15D62A35E}"/>
              </a:ext>
            </a:extLst>
          </p:cNvPr>
          <p:cNvSpPr txBox="1"/>
          <p:nvPr/>
        </p:nvSpPr>
        <p:spPr>
          <a:xfrm>
            <a:off x="10458994" y="3997265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4,2</a:t>
            </a:r>
            <a:endParaRPr lang="en-GB" sz="14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76216F8-E8B0-C6F0-770A-31C7BFB422CA}"/>
              </a:ext>
            </a:extLst>
          </p:cNvPr>
          <p:cNvSpPr txBox="1"/>
          <p:nvPr/>
        </p:nvSpPr>
        <p:spPr>
          <a:xfrm>
            <a:off x="10458994" y="4343966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/>
              <a:t>4,3</a:t>
            </a:r>
            <a:endParaRPr lang="en-GB" sz="1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90D5536-C971-4DE4-5978-CAD1750E0017}"/>
              </a:ext>
            </a:extLst>
          </p:cNvPr>
          <p:cNvSpPr txBox="1"/>
          <p:nvPr/>
        </p:nvSpPr>
        <p:spPr>
          <a:xfrm>
            <a:off x="10458994" y="4698571"/>
            <a:ext cx="476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D4062E"/>
                </a:solidFill>
              </a:rPr>
              <a:t>4,1</a:t>
            </a:r>
            <a:endParaRPr lang="en-GB" sz="1400" b="1" dirty="0">
              <a:solidFill>
                <a:srgbClr val="D4062E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774625-5DDA-25DC-11A3-991147620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478" y="2109071"/>
            <a:ext cx="8529043" cy="33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41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D224D-34D6-ECBD-05F9-5F8740113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AF3B6A5D-EDA2-D056-0104-4B9DF93E0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244" y="4183039"/>
            <a:ext cx="5119989" cy="1694811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12BF9C80-AF28-04B5-825D-67E770B3B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pPr/>
              <a:t>17</a:t>
            </a:fld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50327174-A466-6A72-9784-C959485A8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 Servizio di ingresso anticipato / uscita posticipata</a:t>
            </a:r>
          </a:p>
        </p:txBody>
      </p:sp>
      <p:sp>
        <p:nvSpPr>
          <p:cNvPr id="13" name="CasellaDiTesto 5">
            <a:extLst>
              <a:ext uri="{FF2B5EF4-FFF2-40B4-BE49-F238E27FC236}">
                <a16:creationId xmlns:a16="http://schemas.microsoft.com/office/drawing/2014/main" id="{8FE61AF9-5E2A-500E-CC67-C7117FDC3F02}"/>
              </a:ext>
            </a:extLst>
          </p:cNvPr>
          <p:cNvSpPr txBox="1"/>
          <p:nvPr/>
        </p:nvSpPr>
        <p:spPr>
          <a:xfrm>
            <a:off x="6467855" y="3429000"/>
            <a:ext cx="46207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Quanto è soddisfatto del servizio di ingresso anticipato e uscita posticipata? (</a:t>
            </a:r>
            <a:r>
              <a:rPr lang="it-IT" b="1" dirty="0">
                <a:solidFill>
                  <a:srgbClr val="D4062E"/>
                </a:solidFill>
              </a:rPr>
              <a:t>4,3/5</a:t>
            </a:r>
            <a:r>
              <a:rPr lang="it-IT" b="1" dirty="0"/>
              <a:t>)</a:t>
            </a:r>
          </a:p>
          <a:p>
            <a:endParaRPr lang="it-IT" b="1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466C831-BCAC-6EA8-1DF6-605397900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096" y="1662688"/>
            <a:ext cx="3996929" cy="1832738"/>
          </a:xfrm>
          <a:prstGeom prst="rect">
            <a:avLst/>
          </a:prstGeom>
        </p:spPr>
      </p:pic>
      <p:sp>
        <p:nvSpPr>
          <p:cNvPr id="26" name="CasellaDiTesto 5">
            <a:extLst>
              <a:ext uri="{FF2B5EF4-FFF2-40B4-BE49-F238E27FC236}">
                <a16:creationId xmlns:a16="http://schemas.microsoft.com/office/drawing/2014/main" id="{A7504C87-4700-80F9-BAE0-AF70D25DC98A}"/>
              </a:ext>
            </a:extLst>
          </p:cNvPr>
          <p:cNvSpPr txBox="1"/>
          <p:nvPr/>
        </p:nvSpPr>
        <p:spPr>
          <a:xfrm>
            <a:off x="958096" y="1021329"/>
            <a:ext cx="4315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Ha usufruito del servizio di ingresso anticipato e/o uscita posticipata?</a:t>
            </a: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FEA76A9E-8138-5AEF-1994-45641A1F0466}"/>
              </a:ext>
            </a:extLst>
          </p:cNvPr>
          <p:cNvSpPr/>
          <p:nvPr/>
        </p:nvSpPr>
        <p:spPr>
          <a:xfrm rot="882974">
            <a:off x="5020856" y="3124200"/>
            <a:ext cx="707136" cy="609600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75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CD5F1-7D9B-57AB-7939-B4305194B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E9A9812-ADB4-64B3-C9BF-04FCBAC50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77" y="2249285"/>
            <a:ext cx="5273497" cy="1743607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8019777-4A02-7850-6DCF-10AA7B432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96F48-1DA1-49C8-A319-9418142192B7}" type="slidenum">
              <a:rPr lang="it-IT" smtClean="0"/>
              <a:pPr/>
              <a:t>18</a:t>
            </a:fld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3F9740EA-B2A8-86D8-20DA-EF51C1D7A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 Servizio di ingresso anticipato / uscita posticipata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C65CE9D-2085-3DFB-3D39-6051B2459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2268" y="3992892"/>
            <a:ext cx="3996929" cy="1832738"/>
          </a:xfrm>
          <a:prstGeom prst="rect">
            <a:avLst/>
          </a:prstGeom>
        </p:spPr>
      </p:pic>
      <p:sp>
        <p:nvSpPr>
          <p:cNvPr id="26" name="CasellaDiTesto 5">
            <a:extLst>
              <a:ext uri="{FF2B5EF4-FFF2-40B4-BE49-F238E27FC236}">
                <a16:creationId xmlns:a16="http://schemas.microsoft.com/office/drawing/2014/main" id="{5986B36A-35A5-DF3C-B44A-7ECEEC22E8EE}"/>
              </a:ext>
            </a:extLst>
          </p:cNvPr>
          <p:cNvSpPr txBox="1"/>
          <p:nvPr/>
        </p:nvSpPr>
        <p:spPr>
          <a:xfrm>
            <a:off x="7042268" y="3351533"/>
            <a:ext cx="4315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Ha usufruito del servizio di ingresso anticipato e/o uscita posticipata?</a:t>
            </a: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4D6F6E40-C3CF-7B44-F9D7-20258DE7370D}"/>
              </a:ext>
            </a:extLst>
          </p:cNvPr>
          <p:cNvSpPr/>
          <p:nvPr/>
        </p:nvSpPr>
        <p:spPr>
          <a:xfrm rot="11959906">
            <a:off x="5900781" y="3688092"/>
            <a:ext cx="707136" cy="609600"/>
          </a:xfrm>
          <a:prstGeom prst="rightArrow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asellaDiTesto 5">
            <a:extLst>
              <a:ext uri="{FF2B5EF4-FFF2-40B4-BE49-F238E27FC236}">
                <a16:creationId xmlns:a16="http://schemas.microsoft.com/office/drawing/2014/main" id="{68A15B9B-2D1E-8DDB-5D3E-129DE97A7D0B}"/>
              </a:ext>
            </a:extLst>
          </p:cNvPr>
          <p:cNvSpPr txBox="1"/>
          <p:nvPr/>
        </p:nvSpPr>
        <p:spPr>
          <a:xfrm>
            <a:off x="426720" y="1654962"/>
            <a:ext cx="51774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Quanto ritiene utile che il Comune continui a offrire questa possibilità, anche se non ne ha usufruito?</a:t>
            </a:r>
            <a:endParaRPr lang="it-IT" b="1" dirty="0">
              <a:solidFill>
                <a:srgbClr val="D4062E"/>
              </a:solidFill>
            </a:endParaRPr>
          </a:p>
          <a:p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4146246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1986</TotalTime>
  <Words>1069</Words>
  <Application>Microsoft Office PowerPoint</Application>
  <PresentationFormat>Widescreen</PresentationFormat>
  <Paragraphs>161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Tema di Office</vt:lpstr>
      <vt:lpstr>Personalizza struttura</vt:lpstr>
      <vt:lpstr>Customer Satisfaction  CRE Primaria 2026  </vt:lpstr>
      <vt:lpstr>Presentazione</vt:lpstr>
      <vt:lpstr>Risultati in sintesi</vt:lpstr>
      <vt:lpstr>Risultati in sintesi</vt:lpstr>
      <vt:lpstr>Risultati in sintesi</vt:lpstr>
      <vt:lpstr>Valutazione complessiva</vt:lpstr>
      <vt:lpstr>Valutazione complessiva</vt:lpstr>
      <vt:lpstr>Valutazione singoli aspetti</vt:lpstr>
      <vt:lpstr>Valutazione singoli aspetti</vt:lpstr>
      <vt:lpstr>Valutazione singoli aspetti</vt:lpstr>
      <vt:lpstr>Valutazione singoli aspetti</vt:lpstr>
      <vt:lpstr>Valutazione singoli aspetti</vt:lpstr>
      <vt:lpstr>Valutazione singoli aspetti</vt:lpstr>
      <vt:lpstr>Valutazione singoli aspetti</vt:lpstr>
      <vt:lpstr>Valutazione singoli aspetti</vt:lpstr>
      <vt:lpstr>Valutazione singoli aspetti</vt:lpstr>
      <vt:lpstr> Servizio di ingresso anticipato / uscita posticipata</vt:lpstr>
      <vt:lpstr> Servizio di ingresso anticipato / uscita posticipata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Pedroni Marco</dc:creator>
  <cp:lastModifiedBy>Pedroni Marco</cp:lastModifiedBy>
  <cp:revision>64</cp:revision>
  <dcterms:created xsi:type="dcterms:W3CDTF">2026-05-13T12:17:33Z</dcterms:created>
  <dcterms:modified xsi:type="dcterms:W3CDTF">2026-10-12T13:18:11Z</dcterms:modified>
</cp:coreProperties>
</file>