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76" r:id="rId2"/>
    <p:sldId id="279" r:id="rId3"/>
    <p:sldId id="271" r:id="rId4"/>
    <p:sldId id="268" r:id="rId5"/>
    <p:sldId id="269" r:id="rId6"/>
    <p:sldId id="272" r:id="rId7"/>
    <p:sldId id="292" r:id="rId8"/>
    <p:sldId id="281" r:id="rId9"/>
    <p:sldId id="283" r:id="rId10"/>
    <p:sldId id="273" r:id="rId11"/>
    <p:sldId id="274" r:id="rId12"/>
    <p:sldId id="258" r:id="rId13"/>
    <p:sldId id="284" r:id="rId14"/>
    <p:sldId id="259" r:id="rId15"/>
    <p:sldId id="285" r:id="rId16"/>
    <p:sldId id="260" r:id="rId17"/>
    <p:sldId id="288" r:id="rId18"/>
    <p:sldId id="286" r:id="rId19"/>
    <p:sldId id="287" r:id="rId20"/>
    <p:sldId id="289" r:id="rId21"/>
    <p:sldId id="290" r:id="rId22"/>
    <p:sldId id="291" r:id="rId23"/>
    <p:sldId id="294" r:id="rId24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4B7FF3"/>
    <a:srgbClr val="0033CC"/>
    <a:srgbClr val="99CCFF"/>
    <a:srgbClr val="E4EECE"/>
    <a:srgbClr val="0099FF"/>
    <a:srgbClr val="67CAD7"/>
    <a:srgbClr val="25E7FB"/>
    <a:srgbClr val="5384CD"/>
    <a:srgbClr val="E899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376" autoAdjust="0"/>
  </p:normalViewPr>
  <p:slideViewPr>
    <p:cSldViewPr>
      <p:cViewPr varScale="1">
        <p:scale>
          <a:sx n="96" d="100"/>
          <a:sy n="96" d="100"/>
        </p:scale>
        <p:origin x="-19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Anno 2019</c:v>
                </c:pt>
              </c:strCache>
            </c:strRef>
          </c:tx>
          <c:spPr>
            <a:solidFill>
              <a:srgbClr val="67CAD7"/>
            </a:solidFill>
          </c:spPr>
          <c:cat>
            <c:strRef>
              <c:f>Foglio1!$A$2:$A$5</c:f>
              <c:strCache>
                <c:ptCount val="4"/>
                <c:pt idx="0">
                  <c:v>Totale Immobilizzazioni</c:v>
                </c:pt>
                <c:pt idx="1">
                  <c:v>Totale Attivo Circolante</c:v>
                </c:pt>
                <c:pt idx="2">
                  <c:v>Ratei e Risconti Attivi</c:v>
                </c:pt>
                <c:pt idx="3">
                  <c:v>Totale Attivo</c:v>
                </c:pt>
              </c:strCache>
            </c:strRef>
          </c:cat>
          <c:val>
            <c:numRef>
              <c:f>Foglio1!$B$2:$B$5</c:f>
              <c:numCache>
                <c:formatCode>_(* #,##0.00_);_(* \(#,##0.00\);_(* "-"??_);_(@_)</c:formatCode>
                <c:ptCount val="4"/>
                <c:pt idx="0">
                  <c:v>8785235317</c:v>
                </c:pt>
                <c:pt idx="1">
                  <c:v>3667363336</c:v>
                </c:pt>
                <c:pt idx="2">
                  <c:v>28169921</c:v>
                </c:pt>
                <c:pt idx="3">
                  <c:v>12480768574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Anno 2018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Foglio1!$A$2:$A$5</c:f>
              <c:strCache>
                <c:ptCount val="4"/>
                <c:pt idx="0">
                  <c:v>Totale Immobilizzazioni</c:v>
                </c:pt>
                <c:pt idx="1">
                  <c:v>Totale Attivo Circolante</c:v>
                </c:pt>
                <c:pt idx="2">
                  <c:v>Ratei e Risconti Attivi</c:v>
                </c:pt>
                <c:pt idx="3">
                  <c:v>Totale Attivo</c:v>
                </c:pt>
              </c:strCache>
            </c:strRef>
          </c:cat>
          <c:val>
            <c:numRef>
              <c:f>Foglio1!$C$2:$C$5</c:f>
              <c:numCache>
                <c:formatCode>_(* #,##0.00_);_(* \(#,##0.00\);_(* "-"??_);_(@_)</c:formatCode>
                <c:ptCount val="4"/>
                <c:pt idx="0">
                  <c:v>8567492751</c:v>
                </c:pt>
                <c:pt idx="1">
                  <c:v>3496446434</c:v>
                </c:pt>
                <c:pt idx="2">
                  <c:v>27414889</c:v>
                </c:pt>
                <c:pt idx="3">
                  <c:v>12091354074</c:v>
                </c:pt>
              </c:numCache>
            </c:numRef>
          </c:val>
        </c:ser>
        <c:shape val="box"/>
        <c:axId val="211580800"/>
        <c:axId val="211582336"/>
        <c:axId val="0"/>
      </c:bar3DChart>
      <c:catAx>
        <c:axId val="211580800"/>
        <c:scaling>
          <c:orientation val="minMax"/>
        </c:scaling>
        <c:axPos val="b"/>
        <c:tickLblPos val="nextTo"/>
        <c:crossAx val="211582336"/>
        <c:crosses val="autoZero"/>
        <c:auto val="1"/>
        <c:lblAlgn val="ctr"/>
        <c:lblOffset val="100"/>
      </c:catAx>
      <c:valAx>
        <c:axId val="211582336"/>
        <c:scaling>
          <c:orientation val="minMax"/>
        </c:scaling>
        <c:axPos val="l"/>
        <c:majorGridlines/>
        <c:numFmt formatCode="_(* #,##0.00_);_(* \(#,##0.00\);_(* &quot;-&quot;??_);_(@_)" sourceLinked="1"/>
        <c:tickLblPos val="nextTo"/>
        <c:txPr>
          <a:bodyPr/>
          <a:lstStyle/>
          <a:p>
            <a:pPr>
              <a:defRPr sz="1600" baseline="0"/>
            </a:pPr>
            <a:endParaRPr lang="it-IT"/>
          </a:p>
        </c:txPr>
        <c:crossAx val="21158080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1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Foglio1!$A$2</c:f>
              <c:strCache>
                <c:ptCount val="1"/>
                <c:pt idx="0">
                  <c:v>Patrimonio netto</c:v>
                </c:pt>
              </c:strCache>
            </c:strRef>
          </c:tx>
          <c:spPr>
            <a:solidFill>
              <a:srgbClr val="0033CC"/>
            </a:solidFill>
          </c:spPr>
          <c:cat>
            <c:strRef>
              <c:f>Foglio1!$B$1:$C$1</c:f>
              <c:strCache>
                <c:ptCount val="2"/>
                <c:pt idx="0">
                  <c:v>Anno 2019</c:v>
                </c:pt>
                <c:pt idx="1">
                  <c:v>Anno 2018</c:v>
                </c:pt>
              </c:strCache>
            </c:strRef>
          </c:cat>
          <c:val>
            <c:numRef>
              <c:f>Foglio1!$B$2:$C$2</c:f>
              <c:numCache>
                <c:formatCode>_-* #,##0\ _€_-;\-* #,##0\ _€_-;_-* "-"??\ _€_-;_-@_-</c:formatCode>
                <c:ptCount val="2"/>
                <c:pt idx="0">
                  <c:v>4629416078</c:v>
                </c:pt>
                <c:pt idx="1">
                  <c:v>4491865691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Fondi rischi ed oneri</c:v>
                </c:pt>
              </c:strCache>
            </c:strRef>
          </c:tx>
          <c:spPr>
            <a:solidFill>
              <a:srgbClr val="0099FF"/>
            </a:solidFill>
          </c:spPr>
          <c:cat>
            <c:strRef>
              <c:f>Foglio1!$B$1:$C$1</c:f>
              <c:strCache>
                <c:ptCount val="2"/>
                <c:pt idx="0">
                  <c:v>Anno 2019</c:v>
                </c:pt>
                <c:pt idx="1">
                  <c:v>Anno 2018</c:v>
                </c:pt>
              </c:strCache>
            </c:strRef>
          </c:cat>
          <c:val>
            <c:numRef>
              <c:f>Foglio1!$B$3:$C$3</c:f>
              <c:numCache>
                <c:formatCode>_-* #,##0\ _€_-;\-* #,##0\ _€_-;_-* "-"??\ _€_-;_-@_-</c:formatCode>
                <c:ptCount val="2"/>
                <c:pt idx="0">
                  <c:v>687573449</c:v>
                </c:pt>
                <c:pt idx="1">
                  <c:v>653290925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TFR</c:v>
                </c:pt>
              </c:strCache>
            </c:strRef>
          </c:tx>
          <c:spPr>
            <a:solidFill>
              <a:srgbClr val="67CAD7"/>
            </a:solidFill>
          </c:spPr>
          <c:cat>
            <c:strRef>
              <c:f>Foglio1!$B$1:$C$1</c:f>
              <c:strCache>
                <c:ptCount val="2"/>
                <c:pt idx="0">
                  <c:v>Anno 2019</c:v>
                </c:pt>
                <c:pt idx="1">
                  <c:v>Anno 2018</c:v>
                </c:pt>
              </c:strCache>
            </c:strRef>
          </c:cat>
          <c:val>
            <c:numRef>
              <c:f>Foglio1!$B$4:$C$4</c:f>
              <c:numCache>
                <c:formatCode>_-* #,##0\ _€_-;\-* #,##0\ _€_-;_-* "-"??\ _€_-;_-@_-</c:formatCode>
                <c:ptCount val="2"/>
                <c:pt idx="0">
                  <c:v>316346179</c:v>
                </c:pt>
                <c:pt idx="1">
                  <c:v>323137472</c:v>
                </c:pt>
              </c:numCache>
            </c:numRef>
          </c:val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Debiti</c:v>
                </c:pt>
              </c:strCache>
            </c:strRef>
          </c:tx>
          <c:spPr>
            <a:solidFill>
              <a:srgbClr val="4B7FF3"/>
            </a:solidFill>
          </c:spPr>
          <c:cat>
            <c:strRef>
              <c:f>Foglio1!$B$1:$C$1</c:f>
              <c:strCache>
                <c:ptCount val="2"/>
                <c:pt idx="0">
                  <c:v>Anno 2019</c:v>
                </c:pt>
                <c:pt idx="1">
                  <c:v>Anno 2018</c:v>
                </c:pt>
              </c:strCache>
            </c:strRef>
          </c:cat>
          <c:val>
            <c:numRef>
              <c:f>Foglio1!$B$5:$C$5</c:f>
              <c:numCache>
                <c:formatCode>_-* #,##0\ _€_-;\-* #,##0\ _€_-;_-* "-"??\ _€_-;_-@_-</c:formatCode>
                <c:ptCount val="2"/>
                <c:pt idx="0">
                  <c:v>6456169430</c:v>
                </c:pt>
                <c:pt idx="1">
                  <c:v>6224254408</c:v>
                </c:pt>
              </c:numCache>
            </c:numRef>
          </c:val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Ratei e Risconti</c:v>
                </c:pt>
              </c:strCache>
            </c:strRef>
          </c:tx>
          <c:spPr>
            <a:solidFill>
              <a:srgbClr val="25E7FB"/>
            </a:solidFill>
          </c:spPr>
          <c:cat>
            <c:strRef>
              <c:f>Foglio1!$B$1:$C$1</c:f>
              <c:strCache>
                <c:ptCount val="2"/>
                <c:pt idx="0">
                  <c:v>Anno 2019</c:v>
                </c:pt>
                <c:pt idx="1">
                  <c:v>Anno 2018</c:v>
                </c:pt>
              </c:strCache>
            </c:strRef>
          </c:cat>
          <c:val>
            <c:numRef>
              <c:f>Foglio1!$B$6:$C$6</c:f>
              <c:numCache>
                <c:formatCode>_-* #,##0\ _€_-;\-* #,##0\ _€_-;_-* "-"??\ _€_-;_-@_-</c:formatCode>
                <c:ptCount val="2"/>
                <c:pt idx="0">
                  <c:v>391263438</c:v>
                </c:pt>
                <c:pt idx="1">
                  <c:v>398805578</c:v>
                </c:pt>
              </c:numCache>
            </c:numRef>
          </c:val>
        </c:ser>
        <c:shape val="cylinder"/>
        <c:axId val="214233088"/>
        <c:axId val="214234624"/>
        <c:axId val="0"/>
      </c:bar3DChart>
      <c:catAx>
        <c:axId val="214233088"/>
        <c:scaling>
          <c:orientation val="minMax"/>
        </c:scaling>
        <c:axPos val="b"/>
        <c:tickLblPos val="nextTo"/>
        <c:crossAx val="214234624"/>
        <c:crosses val="autoZero"/>
        <c:auto val="1"/>
        <c:lblAlgn val="ctr"/>
        <c:lblOffset val="100"/>
      </c:catAx>
      <c:valAx>
        <c:axId val="214234624"/>
        <c:scaling>
          <c:orientation val="minMax"/>
        </c:scaling>
        <c:axPos val="l"/>
        <c:majorGridlines/>
        <c:numFmt formatCode="_-* #,##0\ _€_-;\-* #,##0\ _€_-;_-* &quot;-&quot;??\ _€_-;_-@_-" sourceLinked="1"/>
        <c:tickLblPos val="nextTo"/>
        <c:txPr>
          <a:bodyPr/>
          <a:lstStyle/>
          <a:p>
            <a:pPr>
              <a:defRPr sz="1600" baseline="0"/>
            </a:pPr>
            <a:endParaRPr lang="it-IT"/>
          </a:p>
        </c:txPr>
        <c:crossAx val="2142330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4"/>
  <c:chart>
    <c:view3D>
      <c:rAngAx val="1"/>
    </c:view3D>
    <c:plotArea>
      <c:layout>
        <c:manualLayout>
          <c:layoutTarget val="inner"/>
          <c:xMode val="edge"/>
          <c:yMode val="edge"/>
          <c:x val="0.1767468545161652"/>
          <c:y val="1.5117451738539234E-2"/>
          <c:w val="0.51150532229092249"/>
          <c:h val="0.91305846969384363"/>
        </c:manualLayout>
      </c:layout>
      <c:bar3DChart>
        <c:barDir val="bar"/>
        <c:grouping val="clustered"/>
        <c:ser>
          <c:idx val="0"/>
          <c:order val="0"/>
          <c:tx>
            <c:strRef>
              <c:f>Foglio1!$A$2</c:f>
              <c:strCache>
                <c:ptCount val="1"/>
                <c:pt idx="0">
                  <c:v>Anno 2019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Foglio1!$B$1:$F$1</c:f>
              <c:strCache>
                <c:ptCount val="5"/>
                <c:pt idx="0">
                  <c:v>Comp positive della gestione</c:v>
                </c:pt>
                <c:pt idx="1">
                  <c:v>Comp negative della gestione</c:v>
                </c:pt>
                <c:pt idx="2">
                  <c:v>Risultato operativo</c:v>
                </c:pt>
                <c:pt idx="3">
                  <c:v>Risultato di Esercizio</c:v>
                </c:pt>
                <c:pt idx="4">
                  <c:v>Risultato competenza capogruppo</c:v>
                </c:pt>
              </c:strCache>
            </c:strRef>
          </c:cat>
          <c:val>
            <c:numRef>
              <c:f>Foglio1!$B$3:$F$3</c:f>
              <c:numCache>
                <c:formatCode>_-* #,##0\ _€_-;\-* #,##0\ _€_-;_-* "-"??\ _€_-;_-@_-</c:formatCode>
                <c:ptCount val="5"/>
                <c:pt idx="0">
                  <c:v>7670851</c:v>
                </c:pt>
                <c:pt idx="1">
                  <c:v>7021116</c:v>
                </c:pt>
                <c:pt idx="2">
                  <c:v>649736</c:v>
                </c:pt>
                <c:pt idx="3">
                  <c:v>350626</c:v>
                </c:pt>
                <c:pt idx="4">
                  <c:v>53124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Anno 2018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Foglio1!$B$1:$F$1</c:f>
              <c:strCache>
                <c:ptCount val="5"/>
                <c:pt idx="0">
                  <c:v>Comp positive della gestione</c:v>
                </c:pt>
                <c:pt idx="1">
                  <c:v>Comp negative della gestione</c:v>
                </c:pt>
                <c:pt idx="2">
                  <c:v>Risultato operativo</c:v>
                </c:pt>
                <c:pt idx="3">
                  <c:v>Risultato di Esercizio</c:v>
                </c:pt>
                <c:pt idx="4">
                  <c:v>Risultato competenza capogruppo</c:v>
                </c:pt>
              </c:strCache>
            </c:strRef>
          </c:cat>
          <c:val>
            <c:numRef>
              <c:f>Foglio1!$B$2:$F$2</c:f>
              <c:numCache>
                <c:formatCode>_-* #,##0\ _€_-;\-* #,##0\ _€_-;_-* "-"??\ _€_-;_-@_-</c:formatCode>
                <c:ptCount val="5"/>
                <c:pt idx="0">
                  <c:v>6844947</c:v>
                </c:pt>
                <c:pt idx="1">
                  <c:v>6293591</c:v>
                </c:pt>
                <c:pt idx="2">
                  <c:v>551356</c:v>
                </c:pt>
                <c:pt idx="3">
                  <c:v>313715</c:v>
                </c:pt>
                <c:pt idx="4">
                  <c:v>42919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</c:strCache>
            </c:strRef>
          </c:tx>
          <c:cat>
            <c:strRef>
              <c:f>Foglio1!$B$1:$F$1</c:f>
              <c:strCache>
                <c:ptCount val="5"/>
                <c:pt idx="0">
                  <c:v>Comp positive della gestione</c:v>
                </c:pt>
                <c:pt idx="1">
                  <c:v>Comp negative della gestione</c:v>
                </c:pt>
                <c:pt idx="2">
                  <c:v>Risultato operativo</c:v>
                </c:pt>
                <c:pt idx="3">
                  <c:v>Risultato di Esercizio</c:v>
                </c:pt>
                <c:pt idx="4">
                  <c:v>Risultato competenza capogruppo</c:v>
                </c:pt>
              </c:strCache>
            </c:strRef>
          </c:cat>
          <c:val>
            <c:numRef>
              <c:f>Foglio1!#REF!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hape val="box"/>
        <c:axId val="214377984"/>
        <c:axId val="214379520"/>
        <c:axId val="0"/>
      </c:bar3DChart>
      <c:catAx>
        <c:axId val="214377984"/>
        <c:scaling>
          <c:orientation val="minMax"/>
        </c:scaling>
        <c:axPos val="l"/>
        <c:tickLblPos val="nextTo"/>
        <c:txPr>
          <a:bodyPr/>
          <a:lstStyle/>
          <a:p>
            <a:pPr>
              <a:defRPr sz="1500" baseline="0"/>
            </a:pPr>
            <a:endParaRPr lang="it-IT"/>
          </a:p>
        </c:txPr>
        <c:crossAx val="214379520"/>
        <c:crosses val="autoZero"/>
        <c:auto val="1"/>
        <c:lblAlgn val="ctr"/>
        <c:lblOffset val="100"/>
      </c:catAx>
      <c:valAx>
        <c:axId val="214379520"/>
        <c:scaling>
          <c:orientation val="minMax"/>
        </c:scaling>
        <c:axPos val="b"/>
        <c:majorGridlines/>
        <c:numFmt formatCode="_-* #,##0\ _€_-;\-* #,##0\ _€_-;_-* &quot;-&quot;??\ _€_-;_-@_-" sourceLinked="1"/>
        <c:tickLblPos val="nextTo"/>
        <c:txPr>
          <a:bodyPr/>
          <a:lstStyle/>
          <a:p>
            <a:pPr>
              <a:defRPr sz="1300" baseline="0"/>
            </a:pPr>
            <a:endParaRPr lang="it-IT"/>
          </a:p>
        </c:txPr>
        <c:crossAx val="214377984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2098281242560422"/>
          <c:y val="0.29545758608980888"/>
          <c:w val="0.13687752452108487"/>
          <c:h val="0.2222122033389092"/>
        </c:manualLayout>
      </c:layout>
      <c:txPr>
        <a:bodyPr/>
        <a:lstStyle/>
        <a:p>
          <a:pPr>
            <a:defRPr sz="1600" baseline="0"/>
          </a:pPr>
          <a:endParaRPr lang="it-IT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8801897045548736"/>
          <c:y val="0"/>
          <c:w val="0.64819067129152474"/>
          <c:h val="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Importo</c:v>
                </c:pt>
              </c:strCache>
            </c:strRef>
          </c:tx>
          <c:explosion val="25"/>
          <c:dPt>
            <c:idx val="0"/>
            <c:spPr>
              <a:solidFill>
                <a:srgbClr val="0099FF"/>
              </a:solidFill>
            </c:spPr>
          </c:dPt>
          <c:dPt>
            <c:idx val="1"/>
            <c:spPr>
              <a:solidFill>
                <a:srgbClr val="0033CC"/>
              </a:solidFill>
            </c:spPr>
          </c:dPt>
          <c:dPt>
            <c:idx val="2"/>
            <c:spPr>
              <a:solidFill>
                <a:srgbClr val="99CCFF"/>
              </a:solidFill>
            </c:spPr>
          </c:dPt>
          <c:dPt>
            <c:idx val="3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rgbClr val="99CCFF"/>
              </a:solidFill>
            </c:spPr>
          </c:dPt>
          <c:dPt>
            <c:idx val="6"/>
            <c:spPr>
              <a:solidFill>
                <a:srgbClr val="4B7FF3"/>
              </a:solidFill>
            </c:spPr>
          </c:dPt>
          <c:dLbls>
            <c:dLbl>
              <c:idx val="0"/>
              <c:layout>
                <c:manualLayout>
                  <c:x val="-3.0492618110236222E-2"/>
                  <c:y val="-6.5869832677165355E-2"/>
                </c:manualLayout>
              </c:layout>
              <c:showPercent val="1"/>
            </c:dLbl>
            <c:dLbl>
              <c:idx val="1"/>
              <c:layout>
                <c:manualLayout>
                  <c:x val="-0.12121653543307109"/>
                  <c:y val="-0.1417266240157478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57,82%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8.2312499999999997E-2"/>
                  <c:y val="3.459202755905511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18,23%</a:t>
                    </a:r>
                  </a:p>
                </c:rich>
              </c:tx>
              <c:showPercent val="1"/>
            </c:dLbl>
            <c:dLbl>
              <c:idx val="3"/>
              <c:layout>
                <c:manualLayout>
                  <c:x val="-6.4005577427821647E-2"/>
                  <c:y val="-2.196013779527561E-2"/>
                </c:manualLayout>
              </c:layout>
              <c:showPercent val="1"/>
            </c:dLbl>
            <c:dLbl>
              <c:idx val="4"/>
              <c:layout>
                <c:manualLayout>
                  <c:x val="-5.9607447506561724E-2"/>
                  <c:y val="-0.12637869094488163"/>
                </c:manualLayout>
              </c:layout>
              <c:showPercent val="1"/>
            </c:dLbl>
            <c:dLbl>
              <c:idx val="5"/>
              <c:layout>
                <c:manualLayout>
                  <c:x val="1.4971948818897639E-2"/>
                  <c:y val="-0.16620521653543346"/>
                </c:manualLayout>
              </c:layout>
              <c:showPercent val="1"/>
            </c:dLbl>
            <c:dLbl>
              <c:idx val="6"/>
              <c:layout>
                <c:manualLayout>
                  <c:x val="7.9863681102362416E-2"/>
                  <c:y val="-0.11332209645669303"/>
                </c:manualLayout>
              </c:layout>
              <c:showPercent val="1"/>
            </c:dLbl>
            <c:dLbl>
              <c:idx val="10"/>
              <c:delete val="1"/>
            </c:dLbl>
            <c:numFmt formatCode="0.00%" sourceLinked="0"/>
            <c:txPr>
              <a:bodyPr/>
              <a:lstStyle/>
              <a:p>
                <a:pPr>
                  <a:defRPr sz="1400" baseline="0"/>
                </a:pPr>
                <a:endParaRPr lang="it-IT"/>
              </a:p>
            </c:txPr>
            <c:showPercent val="1"/>
            <c:showLeaderLines val="1"/>
          </c:dLbls>
          <c:cat>
            <c:strRef>
              <c:f>Foglio1!$A$2:$A$8</c:f>
              <c:strCache>
                <c:ptCount val="7"/>
                <c:pt idx="0">
                  <c:v>Personale </c:v>
                </c:pt>
                <c:pt idx="1">
                  <c:v>Acquisto di beni di consumo </c:v>
                </c:pt>
                <c:pt idx="2">
                  <c:v>Prestazioni di servizi </c:v>
                </c:pt>
                <c:pt idx="3">
                  <c:v>Utilizzo beni di terzi </c:v>
                </c:pt>
                <c:pt idx="4">
                  <c:v>Trasferimenti e contributi </c:v>
                </c:pt>
                <c:pt idx="5">
                  <c:v>Oneri diversi di gestione </c:v>
                </c:pt>
                <c:pt idx="6">
                  <c:v>Ammortamenti, svalutazioni e accantonamenti </c:v>
                </c:pt>
              </c:strCache>
            </c:strRef>
          </c:cat>
          <c:val>
            <c:numRef>
              <c:f>Foglio1!$B$2:$B$12</c:f>
              <c:numCache>
                <c:formatCode>#,##0</c:formatCode>
                <c:ptCount val="11"/>
                <c:pt idx="0">
                  <c:v>814287</c:v>
                </c:pt>
                <c:pt idx="1">
                  <c:v>4059959</c:v>
                </c:pt>
                <c:pt idx="2">
                  <c:v>1280069</c:v>
                </c:pt>
                <c:pt idx="3">
                  <c:v>80332</c:v>
                </c:pt>
                <c:pt idx="4">
                  <c:v>18673</c:v>
                </c:pt>
                <c:pt idx="5">
                  <c:v>156850</c:v>
                </c:pt>
                <c:pt idx="6">
                  <c:v>610945</c:v>
                </c:pt>
                <c:pt idx="10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Foglio1!$A$2:$A$8</c:f>
              <c:strCache>
                <c:ptCount val="7"/>
                <c:pt idx="0">
                  <c:v>Personale </c:v>
                </c:pt>
                <c:pt idx="1">
                  <c:v>Acquisto di beni di consumo </c:v>
                </c:pt>
                <c:pt idx="2">
                  <c:v>Prestazioni di servizi </c:v>
                </c:pt>
                <c:pt idx="3">
                  <c:v>Utilizzo beni di terzi </c:v>
                </c:pt>
                <c:pt idx="4">
                  <c:v>Trasferimenti e contributi </c:v>
                </c:pt>
                <c:pt idx="5">
                  <c:v>Oneri diversi di gestione </c:v>
                </c:pt>
                <c:pt idx="6">
                  <c:v>Ammortamenti, svalutazioni e accantonamenti </c:v>
                </c:pt>
              </c:strCache>
            </c:strRef>
          </c:cat>
          <c:val>
            <c:numRef>
              <c:f>Foglio1!$C$2:$C$8</c:f>
              <c:numCache>
                <c:formatCode>General</c:formatCode>
                <c:ptCount val="7"/>
                <c:pt idx="0">
                  <c:v>11.6</c:v>
                </c:pt>
                <c:pt idx="1">
                  <c:v>57.82</c:v>
                </c:pt>
                <c:pt idx="2">
                  <c:v>18.23</c:v>
                </c:pt>
                <c:pt idx="3">
                  <c:v>1.1399999999999979</c:v>
                </c:pt>
                <c:pt idx="4">
                  <c:v>0.27</c:v>
                </c:pt>
                <c:pt idx="5">
                  <c:v>2.23</c:v>
                </c:pt>
                <c:pt idx="6">
                  <c:v>8.7000000000000011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33CC"/>
            </a:solidFill>
          </c:spPr>
          <c:cat>
            <c:strRef>
              <c:f>Foglio1!$A$2:$A$12</c:f>
              <c:strCache>
                <c:ptCount val="11"/>
                <c:pt idx="0">
                  <c:v>A2A spa (gruppo)</c:v>
                </c:pt>
                <c:pt idx="1">
                  <c:v>Brescia Infrastrutture srl</c:v>
                </c:pt>
                <c:pt idx="2">
                  <c:v>Brescia Mobilità spa (gruppo)</c:v>
                </c:pt>
                <c:pt idx="3">
                  <c:v>Centrale del latte di Brescia spa </c:v>
                </c:pt>
                <c:pt idx="4">
                  <c:v>Centro Sportivo San Filippo spa</c:v>
                </c:pt>
                <c:pt idx="5">
                  <c:v>Consorzio Brescia Mercati spa</c:v>
                </c:pt>
                <c:pt idx="6">
                  <c:v>Fondazione Brescia Musei</c:v>
                </c:pt>
                <c:pt idx="7">
                  <c:v>Fondazione Brescia Solidale</c:v>
                </c:pt>
                <c:pt idx="8">
                  <c:v>Fondazione Eulo </c:v>
                </c:pt>
                <c:pt idx="9">
                  <c:v>Associazione Centro Teatrale Bresciano (CTB)</c:v>
                </c:pt>
                <c:pt idx="10">
                  <c:v>Agenzia del trasporto pubblico di Brescia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21.49</c:v>
                </c:pt>
                <c:pt idx="1">
                  <c:v>0.14000000000000001</c:v>
                </c:pt>
                <c:pt idx="2">
                  <c:v>4.13</c:v>
                </c:pt>
                <c:pt idx="3">
                  <c:v>0.4</c:v>
                </c:pt>
                <c:pt idx="4">
                  <c:v>7.0000000000000021E-2</c:v>
                </c:pt>
                <c:pt idx="5">
                  <c:v>2.0000000000000011E-2</c:v>
                </c:pt>
                <c:pt idx="6">
                  <c:v>0.14000000000000001</c:v>
                </c:pt>
                <c:pt idx="7">
                  <c:v>0.69000000000000061</c:v>
                </c:pt>
                <c:pt idx="8">
                  <c:v>0</c:v>
                </c:pt>
                <c:pt idx="9">
                  <c:v>8.0000000000000043E-2</c:v>
                </c:pt>
                <c:pt idx="10">
                  <c:v>0</c:v>
                </c:pt>
              </c:numCache>
            </c:numRef>
          </c:val>
        </c:ser>
        <c:axId val="199942144"/>
        <c:axId val="199943680"/>
      </c:barChart>
      <c:catAx>
        <c:axId val="199942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aseline="0"/>
            </a:pPr>
            <a:endParaRPr lang="it-IT"/>
          </a:p>
        </c:txPr>
        <c:crossAx val="199943680"/>
        <c:crosses val="autoZero"/>
        <c:auto val="1"/>
        <c:lblAlgn val="ctr"/>
        <c:lblOffset val="100"/>
      </c:catAx>
      <c:valAx>
        <c:axId val="199943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it-IT"/>
          </a:p>
        </c:txPr>
        <c:crossAx val="199942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6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2877154655590833"/>
          <c:y val="5.7243639595600491E-2"/>
          <c:w val="0.86107667232608598"/>
          <c:h val="0.49783410817601481"/>
        </c:manualLayout>
      </c:layout>
      <c:bar3D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B7FF3"/>
            </a:solidFill>
          </c:spPr>
          <c:cat>
            <c:strRef>
              <c:f>Foglio1!$A$2:$A$12</c:f>
              <c:strCache>
                <c:ptCount val="11"/>
                <c:pt idx="0">
                  <c:v>A2A spa (gruppo)</c:v>
                </c:pt>
                <c:pt idx="1">
                  <c:v>Brescia Infrastrutture srl</c:v>
                </c:pt>
                <c:pt idx="2">
                  <c:v>Brescia Mobilità spa (gruppo)</c:v>
                </c:pt>
                <c:pt idx="3">
                  <c:v>Centrale del latte di Brescia spa </c:v>
                </c:pt>
                <c:pt idx="4">
                  <c:v>Centro Sportivo San Filippo spa</c:v>
                </c:pt>
                <c:pt idx="5">
                  <c:v>Consorzio Brescia Mercati spa</c:v>
                </c:pt>
                <c:pt idx="6">
                  <c:v>Fondazione Brescia Musei</c:v>
                </c:pt>
                <c:pt idx="7">
                  <c:v>Fondazione Brescia Solidale</c:v>
                </c:pt>
                <c:pt idx="8">
                  <c:v>Fondazione Eulo </c:v>
                </c:pt>
                <c:pt idx="9">
                  <c:v>Associazione Centro Teatrale Bresciano (CTB)</c:v>
                </c:pt>
                <c:pt idx="10">
                  <c:v>Agenzia del trasporto pubblico di Brescia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23.19</c:v>
                </c:pt>
                <c:pt idx="1">
                  <c:v>3.44</c:v>
                </c:pt>
                <c:pt idx="2">
                  <c:v>0</c:v>
                </c:pt>
                <c:pt idx="3">
                  <c:v>0.13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2.0000000000000011E-2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hape val="cylinder"/>
        <c:axId val="200327168"/>
        <c:axId val="200328704"/>
        <c:axId val="0"/>
      </c:bar3DChart>
      <c:catAx>
        <c:axId val="200327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aseline="0"/>
            </a:pPr>
            <a:endParaRPr lang="it-IT"/>
          </a:p>
        </c:txPr>
        <c:crossAx val="200328704"/>
        <c:crosses val="autoZero"/>
        <c:auto val="1"/>
        <c:lblAlgn val="ctr"/>
        <c:lblOffset val="100"/>
      </c:catAx>
      <c:valAx>
        <c:axId val="2003287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300" baseline="0"/>
            </a:pPr>
            <a:endParaRPr lang="it-IT"/>
          </a:p>
        </c:txPr>
        <c:crossAx val="200327168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093A9-E3B7-4317-9B60-EB1EB3693CE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A1A9B5-AC23-4BDC-9D6A-9A6D512D0D26}">
      <dgm:prSet phldrT="[Testo]"/>
      <dgm:spPr>
        <a:solidFill>
          <a:srgbClr val="5384CD"/>
        </a:solidFill>
      </dgm:spPr>
      <dgm:t>
        <a:bodyPr/>
        <a:lstStyle/>
        <a:p>
          <a:r>
            <a:rPr lang="it-IT" dirty="0" smtClean="0">
              <a:latin typeface="Arial" pitchFamily="34" charset="0"/>
              <a:cs typeface="Arial" pitchFamily="34" charset="0"/>
            </a:rPr>
            <a:t>Funzioni del bilancio consolidato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AD67E9AF-A8F3-47D6-9FB5-27139B58AB93}" type="parTrans" cxnId="{073E2A62-0F41-4CA5-9C38-5E3BE071B50B}">
      <dgm:prSet/>
      <dgm:spPr/>
      <dgm:t>
        <a:bodyPr/>
        <a:lstStyle/>
        <a:p>
          <a:endParaRPr lang="it-IT"/>
        </a:p>
      </dgm:t>
    </dgm:pt>
    <dgm:pt modelId="{AB1A1604-4970-4E48-9AEB-18ED8272ECAE}" type="sibTrans" cxnId="{073E2A62-0F41-4CA5-9C38-5E3BE071B50B}">
      <dgm:prSet/>
      <dgm:spPr/>
      <dgm:t>
        <a:bodyPr/>
        <a:lstStyle/>
        <a:p>
          <a:endParaRPr lang="it-IT"/>
        </a:p>
      </dgm:t>
    </dgm:pt>
    <dgm:pt modelId="{BDD29501-6B5C-40CB-BD46-DF0880837534}">
      <dgm:prSet phldrT="[Testo]"/>
      <dgm:spPr>
        <a:solidFill>
          <a:srgbClr val="5384CD"/>
        </a:solidFill>
      </dgm:spPr>
      <dgm:t>
        <a:bodyPr/>
        <a:lstStyle/>
        <a:p>
          <a:r>
            <a:rPr lang="it-IT" dirty="0" smtClean="0">
              <a:latin typeface="Arial" pitchFamily="34" charset="0"/>
              <a:cs typeface="Arial" pitchFamily="34" charset="0"/>
            </a:rPr>
            <a:t>Fornire una visione chiara ed esaustiva delle consistenze economico-patrimoniali 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9049252A-042D-4C19-98A0-7FF3664FC2B2}" type="parTrans" cxnId="{A0665A3E-905C-416C-B4C3-4F0F6F8E4783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960945A7-AFEB-4691-B140-C741E1AD66B3}" type="sibTrans" cxnId="{A0665A3E-905C-416C-B4C3-4F0F6F8E4783}">
      <dgm:prSet/>
      <dgm:spPr/>
      <dgm:t>
        <a:bodyPr/>
        <a:lstStyle/>
        <a:p>
          <a:endParaRPr lang="it-IT"/>
        </a:p>
      </dgm:t>
    </dgm:pt>
    <dgm:pt modelId="{855CEEB6-23F0-4B4C-A60E-579574672585}">
      <dgm:prSet phldrT="[Testo]"/>
      <dgm:spPr>
        <a:solidFill>
          <a:srgbClr val="5384CD"/>
        </a:solidFill>
      </dgm:spPr>
      <dgm:t>
        <a:bodyPr/>
        <a:lstStyle/>
        <a:p>
          <a:r>
            <a:rPr lang="it-IT" dirty="0" smtClean="0">
              <a:latin typeface="Arial" pitchFamily="34" charset="0"/>
              <a:cs typeface="Arial" pitchFamily="34" charset="0"/>
            </a:rPr>
            <a:t>Integrare ed armonizzare le funzioni informative e valutative dei bilanci dei singoli enti 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998D3C2F-385E-4F80-A17A-A8D6A2443954}" type="parTrans" cxnId="{3BC432D5-4AD3-445F-8813-BB1F2BAD3216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53EC8F75-9C53-4DAB-BA6B-786FC306806C}" type="sibTrans" cxnId="{3BC432D5-4AD3-445F-8813-BB1F2BAD3216}">
      <dgm:prSet/>
      <dgm:spPr/>
      <dgm:t>
        <a:bodyPr/>
        <a:lstStyle/>
        <a:p>
          <a:endParaRPr lang="it-IT"/>
        </a:p>
      </dgm:t>
    </dgm:pt>
    <dgm:pt modelId="{866B381C-C995-49E4-B264-8E54000367E4}">
      <dgm:prSet phldrT="[Testo]"/>
      <dgm:spPr>
        <a:solidFill>
          <a:srgbClr val="5384CD"/>
        </a:solidFill>
      </dgm:spPr>
      <dgm:t>
        <a:bodyPr/>
        <a:lstStyle/>
        <a:p>
          <a:r>
            <a:rPr lang="it-IT" dirty="0" smtClean="0">
              <a:latin typeface="Arial" pitchFamily="34" charset="0"/>
              <a:cs typeface="Arial" pitchFamily="34" charset="0"/>
            </a:rPr>
            <a:t>Coordinare gli enti del Gruppo Amministrazione Pubblica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8C64CDE1-84EB-4B9C-94A7-074462ED0CCD}" type="parTrans" cxnId="{50D514B0-99C4-415A-BB0C-5E06ACCE5A7F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2F730A69-61CF-471C-B7A2-D84F7755DE7A}" type="sibTrans" cxnId="{50D514B0-99C4-415A-BB0C-5E06ACCE5A7F}">
      <dgm:prSet/>
      <dgm:spPr/>
      <dgm:t>
        <a:bodyPr/>
        <a:lstStyle/>
        <a:p>
          <a:endParaRPr lang="it-IT"/>
        </a:p>
      </dgm:t>
    </dgm:pt>
    <dgm:pt modelId="{C793FCC8-6D68-4515-97A2-B393CFE56195}" type="pres">
      <dgm:prSet presAssocID="{853093A9-E3B7-4317-9B60-EB1EB3693C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D910E91-22DB-4C75-8C49-81A4A5E67166}" type="pres">
      <dgm:prSet presAssocID="{1FA1A9B5-AC23-4BDC-9D6A-9A6D512D0D26}" presName="root1" presStyleCnt="0"/>
      <dgm:spPr/>
    </dgm:pt>
    <dgm:pt modelId="{EAD81125-41D5-41E9-B060-EE1EF487CE6B}" type="pres">
      <dgm:prSet presAssocID="{1FA1A9B5-AC23-4BDC-9D6A-9A6D512D0D2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C9B166F-1689-4338-A6E1-A8AE1D3906C0}" type="pres">
      <dgm:prSet presAssocID="{1FA1A9B5-AC23-4BDC-9D6A-9A6D512D0D26}" presName="level2hierChild" presStyleCnt="0"/>
      <dgm:spPr/>
    </dgm:pt>
    <dgm:pt modelId="{F1487E2A-FFB1-4F91-A291-E6D2E1256E48}" type="pres">
      <dgm:prSet presAssocID="{9049252A-042D-4C19-98A0-7FF3664FC2B2}" presName="conn2-1" presStyleLbl="parChTrans1D2" presStyleIdx="0" presStyleCnt="3"/>
      <dgm:spPr/>
      <dgm:t>
        <a:bodyPr/>
        <a:lstStyle/>
        <a:p>
          <a:endParaRPr lang="it-IT"/>
        </a:p>
      </dgm:t>
    </dgm:pt>
    <dgm:pt modelId="{D6BB3F05-77CE-4CD0-9AD7-D2BB183A200D}" type="pres">
      <dgm:prSet presAssocID="{9049252A-042D-4C19-98A0-7FF3664FC2B2}" presName="connTx" presStyleLbl="parChTrans1D2" presStyleIdx="0" presStyleCnt="3"/>
      <dgm:spPr/>
      <dgm:t>
        <a:bodyPr/>
        <a:lstStyle/>
        <a:p>
          <a:endParaRPr lang="it-IT"/>
        </a:p>
      </dgm:t>
    </dgm:pt>
    <dgm:pt modelId="{37C69886-51EB-404C-980D-BE73FEB0FC2D}" type="pres">
      <dgm:prSet presAssocID="{BDD29501-6B5C-40CB-BD46-DF0880837534}" presName="root2" presStyleCnt="0"/>
      <dgm:spPr/>
    </dgm:pt>
    <dgm:pt modelId="{1B084301-0B2D-4E94-959D-F23DED5BFEF6}" type="pres">
      <dgm:prSet presAssocID="{BDD29501-6B5C-40CB-BD46-DF088083753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3AD9AF3-4CDC-41A1-A145-583F78ACCE84}" type="pres">
      <dgm:prSet presAssocID="{BDD29501-6B5C-40CB-BD46-DF0880837534}" presName="level3hierChild" presStyleCnt="0"/>
      <dgm:spPr/>
    </dgm:pt>
    <dgm:pt modelId="{3794A5F1-39A7-4BDA-A0B1-4F1D0BC23709}" type="pres">
      <dgm:prSet presAssocID="{8C64CDE1-84EB-4B9C-94A7-074462ED0CCD}" presName="conn2-1" presStyleLbl="parChTrans1D2" presStyleIdx="1" presStyleCnt="3"/>
      <dgm:spPr/>
      <dgm:t>
        <a:bodyPr/>
        <a:lstStyle/>
        <a:p>
          <a:endParaRPr lang="it-IT"/>
        </a:p>
      </dgm:t>
    </dgm:pt>
    <dgm:pt modelId="{C78FD55D-B1DE-42A3-A131-4E3946F25576}" type="pres">
      <dgm:prSet presAssocID="{8C64CDE1-84EB-4B9C-94A7-074462ED0CCD}" presName="connTx" presStyleLbl="parChTrans1D2" presStyleIdx="1" presStyleCnt="3"/>
      <dgm:spPr/>
      <dgm:t>
        <a:bodyPr/>
        <a:lstStyle/>
        <a:p>
          <a:endParaRPr lang="it-IT"/>
        </a:p>
      </dgm:t>
    </dgm:pt>
    <dgm:pt modelId="{FA2636A1-B927-4033-9C33-D4AF4FC49DFE}" type="pres">
      <dgm:prSet presAssocID="{866B381C-C995-49E4-B264-8E54000367E4}" presName="root2" presStyleCnt="0"/>
      <dgm:spPr/>
    </dgm:pt>
    <dgm:pt modelId="{0A035986-28E4-4CB5-9040-9D8550F893C5}" type="pres">
      <dgm:prSet presAssocID="{866B381C-C995-49E4-B264-8E54000367E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D34888B-9E84-4F1D-94A1-D2666B917AF7}" type="pres">
      <dgm:prSet presAssocID="{866B381C-C995-49E4-B264-8E54000367E4}" presName="level3hierChild" presStyleCnt="0"/>
      <dgm:spPr/>
    </dgm:pt>
    <dgm:pt modelId="{F2BAD75E-875B-4211-AADE-876E68F594A2}" type="pres">
      <dgm:prSet presAssocID="{998D3C2F-385E-4F80-A17A-A8D6A2443954}" presName="conn2-1" presStyleLbl="parChTrans1D2" presStyleIdx="2" presStyleCnt="3"/>
      <dgm:spPr/>
      <dgm:t>
        <a:bodyPr/>
        <a:lstStyle/>
        <a:p>
          <a:endParaRPr lang="it-IT"/>
        </a:p>
      </dgm:t>
    </dgm:pt>
    <dgm:pt modelId="{40ADE09F-C1D5-4A3B-9B03-E2FE89DE983A}" type="pres">
      <dgm:prSet presAssocID="{998D3C2F-385E-4F80-A17A-A8D6A2443954}" presName="connTx" presStyleLbl="parChTrans1D2" presStyleIdx="2" presStyleCnt="3"/>
      <dgm:spPr/>
      <dgm:t>
        <a:bodyPr/>
        <a:lstStyle/>
        <a:p>
          <a:endParaRPr lang="it-IT"/>
        </a:p>
      </dgm:t>
    </dgm:pt>
    <dgm:pt modelId="{D380B83E-573C-42CC-B68C-BACC554A2C31}" type="pres">
      <dgm:prSet presAssocID="{855CEEB6-23F0-4B4C-A60E-579574672585}" presName="root2" presStyleCnt="0"/>
      <dgm:spPr/>
    </dgm:pt>
    <dgm:pt modelId="{E31CCA4C-3383-4959-B59E-19571118A52E}" type="pres">
      <dgm:prSet presAssocID="{855CEEB6-23F0-4B4C-A60E-57957467258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3F05B60-4E60-4091-BAD7-4CE1CB43B33D}" type="pres">
      <dgm:prSet presAssocID="{855CEEB6-23F0-4B4C-A60E-579574672585}" presName="level3hierChild" presStyleCnt="0"/>
      <dgm:spPr/>
    </dgm:pt>
  </dgm:ptLst>
  <dgm:cxnLst>
    <dgm:cxn modelId="{7E4D0835-EA12-48B4-85CB-BE9255BD129E}" type="presOf" srcId="{853093A9-E3B7-4317-9B60-EB1EB3693CE6}" destId="{C793FCC8-6D68-4515-97A2-B393CFE56195}" srcOrd="0" destOrd="0" presId="urn:microsoft.com/office/officeart/2005/8/layout/hierarchy2"/>
    <dgm:cxn modelId="{E47AE002-A882-4178-8654-4CFA8370AFAE}" type="presOf" srcId="{8C64CDE1-84EB-4B9C-94A7-074462ED0CCD}" destId="{3794A5F1-39A7-4BDA-A0B1-4F1D0BC23709}" srcOrd="0" destOrd="0" presId="urn:microsoft.com/office/officeart/2005/8/layout/hierarchy2"/>
    <dgm:cxn modelId="{FCE0F42B-B74B-4C06-9C04-06229E6F2EC0}" type="presOf" srcId="{9049252A-042D-4C19-98A0-7FF3664FC2B2}" destId="{F1487E2A-FFB1-4F91-A291-E6D2E1256E48}" srcOrd="0" destOrd="0" presId="urn:microsoft.com/office/officeart/2005/8/layout/hierarchy2"/>
    <dgm:cxn modelId="{B22D87FD-F999-4720-A125-FEE1E35A8E51}" type="presOf" srcId="{866B381C-C995-49E4-B264-8E54000367E4}" destId="{0A035986-28E4-4CB5-9040-9D8550F893C5}" srcOrd="0" destOrd="0" presId="urn:microsoft.com/office/officeart/2005/8/layout/hierarchy2"/>
    <dgm:cxn modelId="{4B61FD71-D4CC-4266-BAB4-A0CAD9088332}" type="presOf" srcId="{BDD29501-6B5C-40CB-BD46-DF0880837534}" destId="{1B084301-0B2D-4E94-959D-F23DED5BFEF6}" srcOrd="0" destOrd="0" presId="urn:microsoft.com/office/officeart/2005/8/layout/hierarchy2"/>
    <dgm:cxn modelId="{EBFDAD3C-5260-434F-91A9-9AE27B685039}" type="presOf" srcId="{855CEEB6-23F0-4B4C-A60E-579574672585}" destId="{E31CCA4C-3383-4959-B59E-19571118A52E}" srcOrd="0" destOrd="0" presId="urn:microsoft.com/office/officeart/2005/8/layout/hierarchy2"/>
    <dgm:cxn modelId="{7850DB2C-7405-4B77-8BBC-788E8495C5DE}" type="presOf" srcId="{9049252A-042D-4C19-98A0-7FF3664FC2B2}" destId="{D6BB3F05-77CE-4CD0-9AD7-D2BB183A200D}" srcOrd="1" destOrd="0" presId="urn:microsoft.com/office/officeart/2005/8/layout/hierarchy2"/>
    <dgm:cxn modelId="{3BC432D5-4AD3-445F-8813-BB1F2BAD3216}" srcId="{1FA1A9B5-AC23-4BDC-9D6A-9A6D512D0D26}" destId="{855CEEB6-23F0-4B4C-A60E-579574672585}" srcOrd="2" destOrd="0" parTransId="{998D3C2F-385E-4F80-A17A-A8D6A2443954}" sibTransId="{53EC8F75-9C53-4DAB-BA6B-786FC306806C}"/>
    <dgm:cxn modelId="{3DB70BBF-2ED9-4897-9F78-1DF25A525CBB}" type="presOf" srcId="{998D3C2F-385E-4F80-A17A-A8D6A2443954}" destId="{40ADE09F-C1D5-4A3B-9B03-E2FE89DE983A}" srcOrd="1" destOrd="0" presId="urn:microsoft.com/office/officeart/2005/8/layout/hierarchy2"/>
    <dgm:cxn modelId="{073E2A62-0F41-4CA5-9C38-5E3BE071B50B}" srcId="{853093A9-E3B7-4317-9B60-EB1EB3693CE6}" destId="{1FA1A9B5-AC23-4BDC-9D6A-9A6D512D0D26}" srcOrd="0" destOrd="0" parTransId="{AD67E9AF-A8F3-47D6-9FB5-27139B58AB93}" sibTransId="{AB1A1604-4970-4E48-9AEB-18ED8272ECAE}"/>
    <dgm:cxn modelId="{A0665A3E-905C-416C-B4C3-4F0F6F8E4783}" srcId="{1FA1A9B5-AC23-4BDC-9D6A-9A6D512D0D26}" destId="{BDD29501-6B5C-40CB-BD46-DF0880837534}" srcOrd="0" destOrd="0" parTransId="{9049252A-042D-4C19-98A0-7FF3664FC2B2}" sibTransId="{960945A7-AFEB-4691-B140-C741E1AD66B3}"/>
    <dgm:cxn modelId="{9CEC2109-BFC9-496E-8A08-965F4E06BD42}" type="presOf" srcId="{1FA1A9B5-AC23-4BDC-9D6A-9A6D512D0D26}" destId="{EAD81125-41D5-41E9-B060-EE1EF487CE6B}" srcOrd="0" destOrd="0" presId="urn:microsoft.com/office/officeart/2005/8/layout/hierarchy2"/>
    <dgm:cxn modelId="{EF09797E-96B9-48CD-9CE6-79BF2D8CB7CE}" type="presOf" srcId="{8C64CDE1-84EB-4B9C-94A7-074462ED0CCD}" destId="{C78FD55D-B1DE-42A3-A131-4E3946F25576}" srcOrd="1" destOrd="0" presId="urn:microsoft.com/office/officeart/2005/8/layout/hierarchy2"/>
    <dgm:cxn modelId="{0278FB09-0007-41FC-9E05-A7CF0EEC340D}" type="presOf" srcId="{998D3C2F-385E-4F80-A17A-A8D6A2443954}" destId="{F2BAD75E-875B-4211-AADE-876E68F594A2}" srcOrd="0" destOrd="0" presId="urn:microsoft.com/office/officeart/2005/8/layout/hierarchy2"/>
    <dgm:cxn modelId="{50D514B0-99C4-415A-BB0C-5E06ACCE5A7F}" srcId="{1FA1A9B5-AC23-4BDC-9D6A-9A6D512D0D26}" destId="{866B381C-C995-49E4-B264-8E54000367E4}" srcOrd="1" destOrd="0" parTransId="{8C64CDE1-84EB-4B9C-94A7-074462ED0CCD}" sibTransId="{2F730A69-61CF-471C-B7A2-D84F7755DE7A}"/>
    <dgm:cxn modelId="{5B217972-F9A6-45E2-80E0-05A2CBF838C9}" type="presParOf" srcId="{C793FCC8-6D68-4515-97A2-B393CFE56195}" destId="{8D910E91-22DB-4C75-8C49-81A4A5E67166}" srcOrd="0" destOrd="0" presId="urn:microsoft.com/office/officeart/2005/8/layout/hierarchy2"/>
    <dgm:cxn modelId="{1F95BBAF-0793-4403-8123-B2799C407B3B}" type="presParOf" srcId="{8D910E91-22DB-4C75-8C49-81A4A5E67166}" destId="{EAD81125-41D5-41E9-B060-EE1EF487CE6B}" srcOrd="0" destOrd="0" presId="urn:microsoft.com/office/officeart/2005/8/layout/hierarchy2"/>
    <dgm:cxn modelId="{73C2EA5B-2F6C-492F-8E92-4A9DC3E63B64}" type="presParOf" srcId="{8D910E91-22DB-4C75-8C49-81A4A5E67166}" destId="{8C9B166F-1689-4338-A6E1-A8AE1D3906C0}" srcOrd="1" destOrd="0" presId="urn:microsoft.com/office/officeart/2005/8/layout/hierarchy2"/>
    <dgm:cxn modelId="{559A8841-3443-47CB-A097-122418370315}" type="presParOf" srcId="{8C9B166F-1689-4338-A6E1-A8AE1D3906C0}" destId="{F1487E2A-FFB1-4F91-A291-E6D2E1256E48}" srcOrd="0" destOrd="0" presId="urn:microsoft.com/office/officeart/2005/8/layout/hierarchy2"/>
    <dgm:cxn modelId="{E12ABA29-CCE7-4F7D-8B92-075AF86C2243}" type="presParOf" srcId="{F1487E2A-FFB1-4F91-A291-E6D2E1256E48}" destId="{D6BB3F05-77CE-4CD0-9AD7-D2BB183A200D}" srcOrd="0" destOrd="0" presId="urn:microsoft.com/office/officeart/2005/8/layout/hierarchy2"/>
    <dgm:cxn modelId="{EA342022-023E-42DA-BCEB-D0D8A9C231D1}" type="presParOf" srcId="{8C9B166F-1689-4338-A6E1-A8AE1D3906C0}" destId="{37C69886-51EB-404C-980D-BE73FEB0FC2D}" srcOrd="1" destOrd="0" presId="urn:microsoft.com/office/officeart/2005/8/layout/hierarchy2"/>
    <dgm:cxn modelId="{3F086046-5A89-4740-A92F-6B71F2BDF1CD}" type="presParOf" srcId="{37C69886-51EB-404C-980D-BE73FEB0FC2D}" destId="{1B084301-0B2D-4E94-959D-F23DED5BFEF6}" srcOrd="0" destOrd="0" presId="urn:microsoft.com/office/officeart/2005/8/layout/hierarchy2"/>
    <dgm:cxn modelId="{BE13ACE9-7970-4625-9913-D465CA70E0F2}" type="presParOf" srcId="{37C69886-51EB-404C-980D-BE73FEB0FC2D}" destId="{A3AD9AF3-4CDC-41A1-A145-583F78ACCE84}" srcOrd="1" destOrd="0" presId="urn:microsoft.com/office/officeart/2005/8/layout/hierarchy2"/>
    <dgm:cxn modelId="{1DE54EC2-18EA-40AD-8E11-FD24285BE8C0}" type="presParOf" srcId="{8C9B166F-1689-4338-A6E1-A8AE1D3906C0}" destId="{3794A5F1-39A7-4BDA-A0B1-4F1D0BC23709}" srcOrd="2" destOrd="0" presId="urn:microsoft.com/office/officeart/2005/8/layout/hierarchy2"/>
    <dgm:cxn modelId="{44BE15AB-1B3A-4EEF-82F2-A8E14F601511}" type="presParOf" srcId="{3794A5F1-39A7-4BDA-A0B1-4F1D0BC23709}" destId="{C78FD55D-B1DE-42A3-A131-4E3946F25576}" srcOrd="0" destOrd="0" presId="urn:microsoft.com/office/officeart/2005/8/layout/hierarchy2"/>
    <dgm:cxn modelId="{6099E4F4-41CF-4D39-BA37-356BCAFB3424}" type="presParOf" srcId="{8C9B166F-1689-4338-A6E1-A8AE1D3906C0}" destId="{FA2636A1-B927-4033-9C33-D4AF4FC49DFE}" srcOrd="3" destOrd="0" presId="urn:microsoft.com/office/officeart/2005/8/layout/hierarchy2"/>
    <dgm:cxn modelId="{9B630468-D5F8-4116-ACBA-8CD453FFAFAE}" type="presParOf" srcId="{FA2636A1-B927-4033-9C33-D4AF4FC49DFE}" destId="{0A035986-28E4-4CB5-9040-9D8550F893C5}" srcOrd="0" destOrd="0" presId="urn:microsoft.com/office/officeart/2005/8/layout/hierarchy2"/>
    <dgm:cxn modelId="{4ED633D2-3041-446D-89DA-76A9773DD090}" type="presParOf" srcId="{FA2636A1-B927-4033-9C33-D4AF4FC49DFE}" destId="{DD34888B-9E84-4F1D-94A1-D2666B917AF7}" srcOrd="1" destOrd="0" presId="urn:microsoft.com/office/officeart/2005/8/layout/hierarchy2"/>
    <dgm:cxn modelId="{40D638DF-D241-4153-8107-FC9B13AE3FC5}" type="presParOf" srcId="{8C9B166F-1689-4338-A6E1-A8AE1D3906C0}" destId="{F2BAD75E-875B-4211-AADE-876E68F594A2}" srcOrd="4" destOrd="0" presId="urn:microsoft.com/office/officeart/2005/8/layout/hierarchy2"/>
    <dgm:cxn modelId="{71655492-E569-4A95-A650-53398DD366A8}" type="presParOf" srcId="{F2BAD75E-875B-4211-AADE-876E68F594A2}" destId="{40ADE09F-C1D5-4A3B-9B03-E2FE89DE983A}" srcOrd="0" destOrd="0" presId="urn:microsoft.com/office/officeart/2005/8/layout/hierarchy2"/>
    <dgm:cxn modelId="{97F24A67-3E8D-4936-BB5D-DD94B2D2E8FF}" type="presParOf" srcId="{8C9B166F-1689-4338-A6E1-A8AE1D3906C0}" destId="{D380B83E-573C-42CC-B68C-BACC554A2C31}" srcOrd="5" destOrd="0" presId="urn:microsoft.com/office/officeart/2005/8/layout/hierarchy2"/>
    <dgm:cxn modelId="{06A51B9B-A551-42D8-AD8E-F3B55F9741EB}" type="presParOf" srcId="{D380B83E-573C-42CC-B68C-BACC554A2C31}" destId="{E31CCA4C-3383-4959-B59E-19571118A52E}" srcOrd="0" destOrd="0" presId="urn:microsoft.com/office/officeart/2005/8/layout/hierarchy2"/>
    <dgm:cxn modelId="{3063E92C-FE29-4AC6-BB0B-7C2FE53F5E50}" type="presParOf" srcId="{D380B83E-573C-42CC-B68C-BACC554A2C31}" destId="{73F05B60-4E60-4091-BAD7-4CE1CB43B3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093A9-E3B7-4317-9B60-EB1EB3693CE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A1A9B5-AC23-4BDC-9D6A-9A6D512D0D26}">
      <dgm:prSet phldrT="[Testo]" custT="1"/>
      <dgm:spPr>
        <a:solidFill>
          <a:srgbClr val="5384CD"/>
        </a:solidFill>
      </dgm:spPr>
      <dgm:t>
        <a:bodyPr/>
        <a:lstStyle/>
        <a:p>
          <a:r>
            <a:rPr lang="it-IT" sz="1600" dirty="0" smtClean="0">
              <a:latin typeface="Arial" pitchFamily="34" charset="0"/>
              <a:cs typeface="Arial" pitchFamily="34" charset="0"/>
            </a:rPr>
            <a:t>Fasi redazione del bilancio consolidato</a:t>
          </a:r>
          <a:endParaRPr lang="it-IT" sz="1600" dirty="0">
            <a:latin typeface="Arial" pitchFamily="34" charset="0"/>
            <a:cs typeface="Arial" pitchFamily="34" charset="0"/>
          </a:endParaRPr>
        </a:p>
      </dgm:t>
    </dgm:pt>
    <dgm:pt modelId="{AD67E9AF-A8F3-47D6-9FB5-27139B58AB93}" type="parTrans" cxnId="{073E2A62-0F41-4CA5-9C38-5E3BE071B50B}">
      <dgm:prSet/>
      <dgm:spPr/>
      <dgm:t>
        <a:bodyPr/>
        <a:lstStyle/>
        <a:p>
          <a:endParaRPr lang="it-IT"/>
        </a:p>
      </dgm:t>
    </dgm:pt>
    <dgm:pt modelId="{AB1A1604-4970-4E48-9AEB-18ED8272ECAE}" type="sibTrans" cxnId="{073E2A62-0F41-4CA5-9C38-5E3BE071B50B}">
      <dgm:prSet/>
      <dgm:spPr/>
      <dgm:t>
        <a:bodyPr/>
        <a:lstStyle/>
        <a:p>
          <a:endParaRPr lang="it-IT"/>
        </a:p>
      </dgm:t>
    </dgm:pt>
    <dgm:pt modelId="{BDD29501-6B5C-40CB-BD46-DF0880837534}">
      <dgm:prSet phldrT="[Testo]"/>
      <dgm:spPr>
        <a:solidFill>
          <a:srgbClr val="5384CD"/>
        </a:solidFill>
      </dgm:spPr>
      <dgm:t>
        <a:bodyPr/>
        <a:lstStyle/>
        <a:p>
          <a:r>
            <a:rPr lang="it-I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aggregazione delle attività, delle passività, dei componenti positivi e negativi di reddito della capogruppo (il Comune di Brescia) con i corrispondenti valori delle imprese controllate rientranti nell’area di consolidamento</a:t>
          </a:r>
          <a:endParaRPr lang="it-IT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049252A-042D-4C19-98A0-7FF3664FC2B2}" type="parTrans" cxnId="{A0665A3E-905C-416C-B4C3-4F0F6F8E4783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960945A7-AFEB-4691-B140-C741E1AD66B3}" type="sibTrans" cxnId="{A0665A3E-905C-416C-B4C3-4F0F6F8E4783}">
      <dgm:prSet/>
      <dgm:spPr/>
      <dgm:t>
        <a:bodyPr/>
        <a:lstStyle/>
        <a:p>
          <a:endParaRPr lang="it-IT"/>
        </a:p>
      </dgm:t>
    </dgm:pt>
    <dgm:pt modelId="{855CEEB6-23F0-4B4C-A60E-579574672585}">
      <dgm:prSet phldrT="[Testo]"/>
      <dgm:spPr>
        <a:solidFill>
          <a:srgbClr val="5384CD"/>
        </a:solidFill>
      </dgm:spPr>
      <dgm:t>
        <a:bodyPr/>
        <a:lstStyle/>
        <a:p>
          <a:r>
            <a:rPr lang="it-I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eliminazione dei valori (patrimoniali, finanziari, reddituali) derivanti da operazioni tra le società del gruppo (</a:t>
          </a:r>
          <a:r>
            <a:rPr lang="it-IT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intragruppo</a:t>
          </a:r>
          <a:r>
            <a:rPr lang="it-I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it-IT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98D3C2F-385E-4F80-A17A-A8D6A2443954}" type="parTrans" cxnId="{3BC432D5-4AD3-445F-8813-BB1F2BAD3216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53EC8F75-9C53-4DAB-BA6B-786FC306806C}" type="sibTrans" cxnId="{3BC432D5-4AD3-445F-8813-BB1F2BAD3216}">
      <dgm:prSet/>
      <dgm:spPr/>
      <dgm:t>
        <a:bodyPr/>
        <a:lstStyle/>
        <a:p>
          <a:endParaRPr lang="it-IT"/>
        </a:p>
      </dgm:t>
    </dgm:pt>
    <dgm:pt modelId="{866B381C-C995-49E4-B264-8E54000367E4}">
      <dgm:prSet phldrT="[Testo]"/>
      <dgm:spPr>
        <a:solidFill>
          <a:srgbClr val="5384CD"/>
        </a:solidFill>
      </dgm:spPr>
      <dgm:t>
        <a:bodyPr/>
        <a:lstStyle/>
        <a:p>
          <a:r>
            <a:rPr lang="it-I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eliminazione del valore delle partecipazioni della capogruppo nelle controllate, unitamente al patrimonio netto di queste ultime</a:t>
          </a:r>
          <a:endParaRPr lang="it-IT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C64CDE1-84EB-4B9C-94A7-074462ED0CCD}" type="parTrans" cxnId="{50D514B0-99C4-415A-BB0C-5E06ACCE5A7F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2F730A69-61CF-471C-B7A2-D84F7755DE7A}" type="sibTrans" cxnId="{50D514B0-99C4-415A-BB0C-5E06ACCE5A7F}">
      <dgm:prSet/>
      <dgm:spPr/>
      <dgm:t>
        <a:bodyPr/>
        <a:lstStyle/>
        <a:p>
          <a:endParaRPr lang="it-IT"/>
        </a:p>
      </dgm:t>
    </dgm:pt>
    <dgm:pt modelId="{76F9CDD6-2E8E-4A46-A499-34AE4706C1F0}">
      <dgm:prSet custT="1"/>
      <dgm:spPr>
        <a:solidFill>
          <a:srgbClr val="5384CD"/>
        </a:solidFill>
      </dgm:spPr>
      <dgm:t>
        <a:bodyPr/>
        <a:lstStyle/>
        <a:p>
          <a:r>
            <a:rPr lang="it-IT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Individuazione gruppo enti e società rientranti nell’area di consolidamento</a:t>
          </a:r>
        </a:p>
      </dgm:t>
    </dgm:pt>
    <dgm:pt modelId="{F51C1668-8EFC-4740-B239-C2D055968729}" type="parTrans" cxnId="{1F166978-74A1-4805-B3C3-A1FB6168E8AC}">
      <dgm:prSet/>
      <dgm:spPr/>
      <dgm:t>
        <a:bodyPr/>
        <a:lstStyle/>
        <a:p>
          <a:endParaRPr lang="it-IT"/>
        </a:p>
      </dgm:t>
    </dgm:pt>
    <dgm:pt modelId="{3F6A2774-BF53-46DC-B5F5-80ADBBBE1E52}" type="sibTrans" cxnId="{1F166978-74A1-4805-B3C3-A1FB6168E8AC}">
      <dgm:prSet/>
      <dgm:spPr/>
      <dgm:t>
        <a:bodyPr/>
        <a:lstStyle/>
        <a:p>
          <a:endParaRPr lang="it-IT"/>
        </a:p>
      </dgm:t>
    </dgm:pt>
    <dgm:pt modelId="{C793FCC8-6D68-4515-97A2-B393CFE56195}" type="pres">
      <dgm:prSet presAssocID="{853093A9-E3B7-4317-9B60-EB1EB3693C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D910E91-22DB-4C75-8C49-81A4A5E67166}" type="pres">
      <dgm:prSet presAssocID="{1FA1A9B5-AC23-4BDC-9D6A-9A6D512D0D26}" presName="root1" presStyleCnt="0"/>
      <dgm:spPr/>
    </dgm:pt>
    <dgm:pt modelId="{EAD81125-41D5-41E9-B060-EE1EF487CE6B}" type="pres">
      <dgm:prSet presAssocID="{1FA1A9B5-AC23-4BDC-9D6A-9A6D512D0D2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C9B166F-1689-4338-A6E1-A8AE1D3906C0}" type="pres">
      <dgm:prSet presAssocID="{1FA1A9B5-AC23-4BDC-9D6A-9A6D512D0D26}" presName="level2hierChild" presStyleCnt="0"/>
      <dgm:spPr/>
    </dgm:pt>
    <dgm:pt modelId="{3DEF13DC-151E-46F7-85A7-677CA1B9ED4D}" type="pres">
      <dgm:prSet presAssocID="{F51C1668-8EFC-4740-B239-C2D055968729}" presName="conn2-1" presStyleLbl="parChTrans1D2" presStyleIdx="0" presStyleCnt="4"/>
      <dgm:spPr/>
      <dgm:t>
        <a:bodyPr/>
        <a:lstStyle/>
        <a:p>
          <a:endParaRPr lang="it-IT"/>
        </a:p>
      </dgm:t>
    </dgm:pt>
    <dgm:pt modelId="{967A51CF-1ADE-4016-B7DA-52F35C0028E8}" type="pres">
      <dgm:prSet presAssocID="{F51C1668-8EFC-4740-B239-C2D055968729}" presName="connTx" presStyleLbl="parChTrans1D2" presStyleIdx="0" presStyleCnt="4"/>
      <dgm:spPr/>
      <dgm:t>
        <a:bodyPr/>
        <a:lstStyle/>
        <a:p>
          <a:endParaRPr lang="it-IT"/>
        </a:p>
      </dgm:t>
    </dgm:pt>
    <dgm:pt modelId="{7614F1DB-6572-48D6-BD4D-59BC415C042F}" type="pres">
      <dgm:prSet presAssocID="{76F9CDD6-2E8E-4A46-A499-34AE4706C1F0}" presName="root2" presStyleCnt="0"/>
      <dgm:spPr/>
    </dgm:pt>
    <dgm:pt modelId="{CD225CC9-667C-441C-9556-E88E304CDFB7}" type="pres">
      <dgm:prSet presAssocID="{76F9CDD6-2E8E-4A46-A499-34AE4706C1F0}" presName="LevelTwoTextNode" presStyleLbl="node2" presStyleIdx="0" presStyleCnt="4" custScaleX="160770" custLinFactNeighborX="-919" custLinFactNeighborY="-646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6505B1D-E941-482D-9A0B-5D1AA9185ED7}" type="pres">
      <dgm:prSet presAssocID="{76F9CDD6-2E8E-4A46-A499-34AE4706C1F0}" presName="level3hierChild" presStyleCnt="0"/>
      <dgm:spPr/>
    </dgm:pt>
    <dgm:pt modelId="{F1487E2A-FFB1-4F91-A291-E6D2E1256E48}" type="pres">
      <dgm:prSet presAssocID="{9049252A-042D-4C19-98A0-7FF3664FC2B2}" presName="conn2-1" presStyleLbl="parChTrans1D2" presStyleIdx="1" presStyleCnt="4"/>
      <dgm:spPr/>
      <dgm:t>
        <a:bodyPr/>
        <a:lstStyle/>
        <a:p>
          <a:endParaRPr lang="it-IT"/>
        </a:p>
      </dgm:t>
    </dgm:pt>
    <dgm:pt modelId="{D6BB3F05-77CE-4CD0-9AD7-D2BB183A200D}" type="pres">
      <dgm:prSet presAssocID="{9049252A-042D-4C19-98A0-7FF3664FC2B2}" presName="connTx" presStyleLbl="parChTrans1D2" presStyleIdx="1" presStyleCnt="4"/>
      <dgm:spPr/>
      <dgm:t>
        <a:bodyPr/>
        <a:lstStyle/>
        <a:p>
          <a:endParaRPr lang="it-IT"/>
        </a:p>
      </dgm:t>
    </dgm:pt>
    <dgm:pt modelId="{37C69886-51EB-404C-980D-BE73FEB0FC2D}" type="pres">
      <dgm:prSet presAssocID="{BDD29501-6B5C-40CB-BD46-DF0880837534}" presName="root2" presStyleCnt="0"/>
      <dgm:spPr/>
    </dgm:pt>
    <dgm:pt modelId="{1B084301-0B2D-4E94-959D-F23DED5BFEF6}" type="pres">
      <dgm:prSet presAssocID="{BDD29501-6B5C-40CB-BD46-DF0880837534}" presName="LevelTwoTextNode" presStyleLbl="node2" presStyleIdx="1" presStyleCnt="4" custScaleX="165292" custLinFactNeighborX="-3255" custLinFactNeighborY="-62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3AD9AF3-4CDC-41A1-A145-583F78ACCE84}" type="pres">
      <dgm:prSet presAssocID="{BDD29501-6B5C-40CB-BD46-DF0880837534}" presName="level3hierChild" presStyleCnt="0"/>
      <dgm:spPr/>
    </dgm:pt>
    <dgm:pt modelId="{3794A5F1-39A7-4BDA-A0B1-4F1D0BC23709}" type="pres">
      <dgm:prSet presAssocID="{8C64CDE1-84EB-4B9C-94A7-074462ED0CCD}" presName="conn2-1" presStyleLbl="parChTrans1D2" presStyleIdx="2" presStyleCnt="4"/>
      <dgm:spPr/>
      <dgm:t>
        <a:bodyPr/>
        <a:lstStyle/>
        <a:p>
          <a:endParaRPr lang="it-IT"/>
        </a:p>
      </dgm:t>
    </dgm:pt>
    <dgm:pt modelId="{C78FD55D-B1DE-42A3-A131-4E3946F25576}" type="pres">
      <dgm:prSet presAssocID="{8C64CDE1-84EB-4B9C-94A7-074462ED0CCD}" presName="connTx" presStyleLbl="parChTrans1D2" presStyleIdx="2" presStyleCnt="4"/>
      <dgm:spPr/>
      <dgm:t>
        <a:bodyPr/>
        <a:lstStyle/>
        <a:p>
          <a:endParaRPr lang="it-IT"/>
        </a:p>
      </dgm:t>
    </dgm:pt>
    <dgm:pt modelId="{FA2636A1-B927-4033-9C33-D4AF4FC49DFE}" type="pres">
      <dgm:prSet presAssocID="{866B381C-C995-49E4-B264-8E54000367E4}" presName="root2" presStyleCnt="0"/>
      <dgm:spPr/>
    </dgm:pt>
    <dgm:pt modelId="{0A035986-28E4-4CB5-9040-9D8550F893C5}" type="pres">
      <dgm:prSet presAssocID="{866B381C-C995-49E4-B264-8E54000367E4}" presName="LevelTwoTextNode" presStyleLbl="node2" presStyleIdx="2" presStyleCnt="4" custScaleX="15893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D34888B-9E84-4F1D-94A1-D2666B917AF7}" type="pres">
      <dgm:prSet presAssocID="{866B381C-C995-49E4-B264-8E54000367E4}" presName="level3hierChild" presStyleCnt="0"/>
      <dgm:spPr/>
    </dgm:pt>
    <dgm:pt modelId="{F2BAD75E-875B-4211-AADE-876E68F594A2}" type="pres">
      <dgm:prSet presAssocID="{998D3C2F-385E-4F80-A17A-A8D6A2443954}" presName="conn2-1" presStyleLbl="parChTrans1D2" presStyleIdx="3" presStyleCnt="4"/>
      <dgm:spPr/>
      <dgm:t>
        <a:bodyPr/>
        <a:lstStyle/>
        <a:p>
          <a:endParaRPr lang="it-IT"/>
        </a:p>
      </dgm:t>
    </dgm:pt>
    <dgm:pt modelId="{40ADE09F-C1D5-4A3B-9B03-E2FE89DE983A}" type="pres">
      <dgm:prSet presAssocID="{998D3C2F-385E-4F80-A17A-A8D6A2443954}" presName="connTx" presStyleLbl="parChTrans1D2" presStyleIdx="3" presStyleCnt="4"/>
      <dgm:spPr/>
      <dgm:t>
        <a:bodyPr/>
        <a:lstStyle/>
        <a:p>
          <a:endParaRPr lang="it-IT"/>
        </a:p>
      </dgm:t>
    </dgm:pt>
    <dgm:pt modelId="{D380B83E-573C-42CC-B68C-BACC554A2C31}" type="pres">
      <dgm:prSet presAssocID="{855CEEB6-23F0-4B4C-A60E-579574672585}" presName="root2" presStyleCnt="0"/>
      <dgm:spPr/>
    </dgm:pt>
    <dgm:pt modelId="{E31CCA4C-3383-4959-B59E-19571118A52E}" type="pres">
      <dgm:prSet presAssocID="{855CEEB6-23F0-4B4C-A60E-579574672585}" presName="LevelTwoTextNode" presStyleLbl="node2" presStyleIdx="3" presStyleCnt="4" custScaleX="15724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3F05B60-4E60-4091-BAD7-4CE1CB43B33D}" type="pres">
      <dgm:prSet presAssocID="{855CEEB6-23F0-4B4C-A60E-579574672585}" presName="level3hierChild" presStyleCnt="0"/>
      <dgm:spPr/>
    </dgm:pt>
  </dgm:ptLst>
  <dgm:cxnLst>
    <dgm:cxn modelId="{47968159-94B7-4C23-9D9F-62BC81D3A936}" type="presOf" srcId="{F51C1668-8EFC-4740-B239-C2D055968729}" destId="{3DEF13DC-151E-46F7-85A7-677CA1B9ED4D}" srcOrd="0" destOrd="0" presId="urn:microsoft.com/office/officeart/2005/8/layout/hierarchy2"/>
    <dgm:cxn modelId="{8C825C55-DF2C-4749-ACDE-0B05AFBAF47D}" type="presOf" srcId="{998D3C2F-385E-4F80-A17A-A8D6A2443954}" destId="{F2BAD75E-875B-4211-AADE-876E68F594A2}" srcOrd="0" destOrd="0" presId="urn:microsoft.com/office/officeart/2005/8/layout/hierarchy2"/>
    <dgm:cxn modelId="{1F166978-74A1-4805-B3C3-A1FB6168E8AC}" srcId="{1FA1A9B5-AC23-4BDC-9D6A-9A6D512D0D26}" destId="{76F9CDD6-2E8E-4A46-A499-34AE4706C1F0}" srcOrd="0" destOrd="0" parTransId="{F51C1668-8EFC-4740-B239-C2D055968729}" sibTransId="{3F6A2774-BF53-46DC-B5F5-80ADBBBE1E52}"/>
    <dgm:cxn modelId="{850EAF93-B958-487A-8AF3-503AAA3C21EA}" type="presOf" srcId="{8C64CDE1-84EB-4B9C-94A7-074462ED0CCD}" destId="{3794A5F1-39A7-4BDA-A0B1-4F1D0BC23709}" srcOrd="0" destOrd="0" presId="urn:microsoft.com/office/officeart/2005/8/layout/hierarchy2"/>
    <dgm:cxn modelId="{55D7EE1E-0EF6-4542-9A2B-682E728E6E69}" type="presOf" srcId="{9049252A-042D-4C19-98A0-7FF3664FC2B2}" destId="{F1487E2A-FFB1-4F91-A291-E6D2E1256E48}" srcOrd="0" destOrd="0" presId="urn:microsoft.com/office/officeart/2005/8/layout/hierarchy2"/>
    <dgm:cxn modelId="{1C7C1859-8027-4700-9B3D-C73E58232AAD}" type="presOf" srcId="{76F9CDD6-2E8E-4A46-A499-34AE4706C1F0}" destId="{CD225CC9-667C-441C-9556-E88E304CDFB7}" srcOrd="0" destOrd="0" presId="urn:microsoft.com/office/officeart/2005/8/layout/hierarchy2"/>
    <dgm:cxn modelId="{D8C2B0A7-CDA5-4EDF-86C3-3B485520A0A2}" type="presOf" srcId="{9049252A-042D-4C19-98A0-7FF3664FC2B2}" destId="{D6BB3F05-77CE-4CD0-9AD7-D2BB183A200D}" srcOrd="1" destOrd="0" presId="urn:microsoft.com/office/officeart/2005/8/layout/hierarchy2"/>
    <dgm:cxn modelId="{3BC432D5-4AD3-445F-8813-BB1F2BAD3216}" srcId="{1FA1A9B5-AC23-4BDC-9D6A-9A6D512D0D26}" destId="{855CEEB6-23F0-4B4C-A60E-579574672585}" srcOrd="3" destOrd="0" parTransId="{998D3C2F-385E-4F80-A17A-A8D6A2443954}" sibTransId="{53EC8F75-9C53-4DAB-BA6B-786FC306806C}"/>
    <dgm:cxn modelId="{FA629B7F-726B-4EA1-B704-B7CEC5110737}" type="presOf" srcId="{998D3C2F-385E-4F80-A17A-A8D6A2443954}" destId="{40ADE09F-C1D5-4A3B-9B03-E2FE89DE983A}" srcOrd="1" destOrd="0" presId="urn:microsoft.com/office/officeart/2005/8/layout/hierarchy2"/>
    <dgm:cxn modelId="{0F1683F8-2D07-4176-9300-9E27DB41CE74}" type="presOf" srcId="{855CEEB6-23F0-4B4C-A60E-579574672585}" destId="{E31CCA4C-3383-4959-B59E-19571118A52E}" srcOrd="0" destOrd="0" presId="urn:microsoft.com/office/officeart/2005/8/layout/hierarchy2"/>
    <dgm:cxn modelId="{DCD31BB6-C616-4E30-B8C8-E5DAD380E749}" type="presOf" srcId="{BDD29501-6B5C-40CB-BD46-DF0880837534}" destId="{1B084301-0B2D-4E94-959D-F23DED5BFEF6}" srcOrd="0" destOrd="0" presId="urn:microsoft.com/office/officeart/2005/8/layout/hierarchy2"/>
    <dgm:cxn modelId="{073E2A62-0F41-4CA5-9C38-5E3BE071B50B}" srcId="{853093A9-E3B7-4317-9B60-EB1EB3693CE6}" destId="{1FA1A9B5-AC23-4BDC-9D6A-9A6D512D0D26}" srcOrd="0" destOrd="0" parTransId="{AD67E9AF-A8F3-47D6-9FB5-27139B58AB93}" sibTransId="{AB1A1604-4970-4E48-9AEB-18ED8272ECAE}"/>
    <dgm:cxn modelId="{82BD6ACE-085A-4C88-9EC2-7F9875D64B91}" type="presOf" srcId="{8C64CDE1-84EB-4B9C-94A7-074462ED0CCD}" destId="{C78FD55D-B1DE-42A3-A131-4E3946F25576}" srcOrd="1" destOrd="0" presId="urn:microsoft.com/office/officeart/2005/8/layout/hierarchy2"/>
    <dgm:cxn modelId="{DE717EE7-56DF-4553-8702-07F53DD229AD}" type="presOf" srcId="{853093A9-E3B7-4317-9B60-EB1EB3693CE6}" destId="{C793FCC8-6D68-4515-97A2-B393CFE56195}" srcOrd="0" destOrd="0" presId="urn:microsoft.com/office/officeart/2005/8/layout/hierarchy2"/>
    <dgm:cxn modelId="{6631DB4D-44A7-4002-8246-73EEF6275F79}" type="presOf" srcId="{F51C1668-8EFC-4740-B239-C2D055968729}" destId="{967A51CF-1ADE-4016-B7DA-52F35C0028E8}" srcOrd="1" destOrd="0" presId="urn:microsoft.com/office/officeart/2005/8/layout/hierarchy2"/>
    <dgm:cxn modelId="{B69169DC-1832-4CDE-9251-9A1BE035CC03}" type="presOf" srcId="{866B381C-C995-49E4-B264-8E54000367E4}" destId="{0A035986-28E4-4CB5-9040-9D8550F893C5}" srcOrd="0" destOrd="0" presId="urn:microsoft.com/office/officeart/2005/8/layout/hierarchy2"/>
    <dgm:cxn modelId="{A0665A3E-905C-416C-B4C3-4F0F6F8E4783}" srcId="{1FA1A9B5-AC23-4BDC-9D6A-9A6D512D0D26}" destId="{BDD29501-6B5C-40CB-BD46-DF0880837534}" srcOrd="1" destOrd="0" parTransId="{9049252A-042D-4C19-98A0-7FF3664FC2B2}" sibTransId="{960945A7-AFEB-4691-B140-C741E1AD66B3}"/>
    <dgm:cxn modelId="{42F0A60A-5E71-479A-AE28-89CF58C75147}" type="presOf" srcId="{1FA1A9B5-AC23-4BDC-9D6A-9A6D512D0D26}" destId="{EAD81125-41D5-41E9-B060-EE1EF487CE6B}" srcOrd="0" destOrd="0" presId="urn:microsoft.com/office/officeart/2005/8/layout/hierarchy2"/>
    <dgm:cxn modelId="{50D514B0-99C4-415A-BB0C-5E06ACCE5A7F}" srcId="{1FA1A9B5-AC23-4BDC-9D6A-9A6D512D0D26}" destId="{866B381C-C995-49E4-B264-8E54000367E4}" srcOrd="2" destOrd="0" parTransId="{8C64CDE1-84EB-4B9C-94A7-074462ED0CCD}" sibTransId="{2F730A69-61CF-471C-B7A2-D84F7755DE7A}"/>
    <dgm:cxn modelId="{971D24AB-6662-465A-A406-C378D125005C}" type="presParOf" srcId="{C793FCC8-6D68-4515-97A2-B393CFE56195}" destId="{8D910E91-22DB-4C75-8C49-81A4A5E67166}" srcOrd="0" destOrd="0" presId="urn:microsoft.com/office/officeart/2005/8/layout/hierarchy2"/>
    <dgm:cxn modelId="{B9BA4D9D-360D-494F-803B-E5553F681435}" type="presParOf" srcId="{8D910E91-22DB-4C75-8C49-81A4A5E67166}" destId="{EAD81125-41D5-41E9-B060-EE1EF487CE6B}" srcOrd="0" destOrd="0" presId="urn:microsoft.com/office/officeart/2005/8/layout/hierarchy2"/>
    <dgm:cxn modelId="{680CFFC1-23DC-45EA-853D-78E6C824F418}" type="presParOf" srcId="{8D910E91-22DB-4C75-8C49-81A4A5E67166}" destId="{8C9B166F-1689-4338-A6E1-A8AE1D3906C0}" srcOrd="1" destOrd="0" presId="urn:microsoft.com/office/officeart/2005/8/layout/hierarchy2"/>
    <dgm:cxn modelId="{89469813-AABA-4202-9246-414B09BEF435}" type="presParOf" srcId="{8C9B166F-1689-4338-A6E1-A8AE1D3906C0}" destId="{3DEF13DC-151E-46F7-85A7-677CA1B9ED4D}" srcOrd="0" destOrd="0" presId="urn:microsoft.com/office/officeart/2005/8/layout/hierarchy2"/>
    <dgm:cxn modelId="{62121FDC-F31B-49BE-A475-502736F13CB9}" type="presParOf" srcId="{3DEF13DC-151E-46F7-85A7-677CA1B9ED4D}" destId="{967A51CF-1ADE-4016-B7DA-52F35C0028E8}" srcOrd="0" destOrd="0" presId="urn:microsoft.com/office/officeart/2005/8/layout/hierarchy2"/>
    <dgm:cxn modelId="{5DC2A677-0380-4CAF-B723-D38ADDCCECC6}" type="presParOf" srcId="{8C9B166F-1689-4338-A6E1-A8AE1D3906C0}" destId="{7614F1DB-6572-48D6-BD4D-59BC415C042F}" srcOrd="1" destOrd="0" presId="urn:microsoft.com/office/officeart/2005/8/layout/hierarchy2"/>
    <dgm:cxn modelId="{B6F6A2DB-9690-4FE2-B66D-771A7EA88589}" type="presParOf" srcId="{7614F1DB-6572-48D6-BD4D-59BC415C042F}" destId="{CD225CC9-667C-441C-9556-E88E304CDFB7}" srcOrd="0" destOrd="0" presId="urn:microsoft.com/office/officeart/2005/8/layout/hierarchy2"/>
    <dgm:cxn modelId="{C0F66036-3113-4923-9D0D-06015AF66C5B}" type="presParOf" srcId="{7614F1DB-6572-48D6-BD4D-59BC415C042F}" destId="{F6505B1D-E941-482D-9A0B-5D1AA9185ED7}" srcOrd="1" destOrd="0" presId="urn:microsoft.com/office/officeart/2005/8/layout/hierarchy2"/>
    <dgm:cxn modelId="{B7AC6EC9-FB02-42AF-B9B5-F0E0243FF7B4}" type="presParOf" srcId="{8C9B166F-1689-4338-A6E1-A8AE1D3906C0}" destId="{F1487E2A-FFB1-4F91-A291-E6D2E1256E48}" srcOrd="2" destOrd="0" presId="urn:microsoft.com/office/officeart/2005/8/layout/hierarchy2"/>
    <dgm:cxn modelId="{BA52B2CC-946E-444C-90B7-1CEE341D918C}" type="presParOf" srcId="{F1487E2A-FFB1-4F91-A291-E6D2E1256E48}" destId="{D6BB3F05-77CE-4CD0-9AD7-D2BB183A200D}" srcOrd="0" destOrd="0" presId="urn:microsoft.com/office/officeart/2005/8/layout/hierarchy2"/>
    <dgm:cxn modelId="{4073C676-5DEF-412B-AD89-0A5388530CB8}" type="presParOf" srcId="{8C9B166F-1689-4338-A6E1-A8AE1D3906C0}" destId="{37C69886-51EB-404C-980D-BE73FEB0FC2D}" srcOrd="3" destOrd="0" presId="urn:microsoft.com/office/officeart/2005/8/layout/hierarchy2"/>
    <dgm:cxn modelId="{F8CC89CC-F98B-4F1C-BEDF-FCB0E2A2706C}" type="presParOf" srcId="{37C69886-51EB-404C-980D-BE73FEB0FC2D}" destId="{1B084301-0B2D-4E94-959D-F23DED5BFEF6}" srcOrd="0" destOrd="0" presId="urn:microsoft.com/office/officeart/2005/8/layout/hierarchy2"/>
    <dgm:cxn modelId="{EAB28CD0-5C7B-4CF2-80CC-6164B5F4A3EB}" type="presParOf" srcId="{37C69886-51EB-404C-980D-BE73FEB0FC2D}" destId="{A3AD9AF3-4CDC-41A1-A145-583F78ACCE84}" srcOrd="1" destOrd="0" presId="urn:microsoft.com/office/officeart/2005/8/layout/hierarchy2"/>
    <dgm:cxn modelId="{6F4231F0-4A82-499D-B0F9-1B7A53154D28}" type="presParOf" srcId="{8C9B166F-1689-4338-A6E1-A8AE1D3906C0}" destId="{3794A5F1-39A7-4BDA-A0B1-4F1D0BC23709}" srcOrd="4" destOrd="0" presId="urn:microsoft.com/office/officeart/2005/8/layout/hierarchy2"/>
    <dgm:cxn modelId="{E9C729E1-8067-40BE-8160-D8A3939A819C}" type="presParOf" srcId="{3794A5F1-39A7-4BDA-A0B1-4F1D0BC23709}" destId="{C78FD55D-B1DE-42A3-A131-4E3946F25576}" srcOrd="0" destOrd="0" presId="urn:microsoft.com/office/officeart/2005/8/layout/hierarchy2"/>
    <dgm:cxn modelId="{7AD77BE8-6FD0-4C87-BC9C-DFF962FBBEBD}" type="presParOf" srcId="{8C9B166F-1689-4338-A6E1-A8AE1D3906C0}" destId="{FA2636A1-B927-4033-9C33-D4AF4FC49DFE}" srcOrd="5" destOrd="0" presId="urn:microsoft.com/office/officeart/2005/8/layout/hierarchy2"/>
    <dgm:cxn modelId="{5F198998-A70A-475D-B3D9-C73DE22F707A}" type="presParOf" srcId="{FA2636A1-B927-4033-9C33-D4AF4FC49DFE}" destId="{0A035986-28E4-4CB5-9040-9D8550F893C5}" srcOrd="0" destOrd="0" presId="urn:microsoft.com/office/officeart/2005/8/layout/hierarchy2"/>
    <dgm:cxn modelId="{63405665-D0B3-4455-9FDE-236C038B4949}" type="presParOf" srcId="{FA2636A1-B927-4033-9C33-D4AF4FC49DFE}" destId="{DD34888B-9E84-4F1D-94A1-D2666B917AF7}" srcOrd="1" destOrd="0" presId="urn:microsoft.com/office/officeart/2005/8/layout/hierarchy2"/>
    <dgm:cxn modelId="{E985B276-7C8C-47A5-957A-7423FD54FDD6}" type="presParOf" srcId="{8C9B166F-1689-4338-A6E1-A8AE1D3906C0}" destId="{F2BAD75E-875B-4211-AADE-876E68F594A2}" srcOrd="6" destOrd="0" presId="urn:microsoft.com/office/officeart/2005/8/layout/hierarchy2"/>
    <dgm:cxn modelId="{9ED33526-2D40-4AAF-9CB8-BACA676F01A2}" type="presParOf" srcId="{F2BAD75E-875B-4211-AADE-876E68F594A2}" destId="{40ADE09F-C1D5-4A3B-9B03-E2FE89DE983A}" srcOrd="0" destOrd="0" presId="urn:microsoft.com/office/officeart/2005/8/layout/hierarchy2"/>
    <dgm:cxn modelId="{89AC6BD4-7B47-4EE4-86FB-A3C276F8734D}" type="presParOf" srcId="{8C9B166F-1689-4338-A6E1-A8AE1D3906C0}" destId="{D380B83E-573C-42CC-B68C-BACC554A2C31}" srcOrd="7" destOrd="0" presId="urn:microsoft.com/office/officeart/2005/8/layout/hierarchy2"/>
    <dgm:cxn modelId="{8E42CD4E-DC31-43E4-8FC3-97588B2AAA27}" type="presParOf" srcId="{D380B83E-573C-42CC-B68C-BACC554A2C31}" destId="{E31CCA4C-3383-4959-B59E-19571118A52E}" srcOrd="0" destOrd="0" presId="urn:microsoft.com/office/officeart/2005/8/layout/hierarchy2"/>
    <dgm:cxn modelId="{509E9584-7D3C-47CF-938A-ABCECCFA660F}" type="presParOf" srcId="{D380B83E-573C-42CC-B68C-BACC554A2C31}" destId="{73F05B60-4E60-4091-BAD7-4CE1CB43B3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D81125-41D5-41E9-B060-EE1EF487CE6B}">
      <dsp:nvSpPr>
        <dsp:cNvPr id="0" name=""/>
        <dsp:cNvSpPr/>
      </dsp:nvSpPr>
      <dsp:spPr>
        <a:xfrm>
          <a:off x="514182" y="1757304"/>
          <a:ext cx="3051901" cy="1525950"/>
        </a:xfrm>
        <a:prstGeom prst="roundRect">
          <a:avLst>
            <a:gd name="adj" fmla="val 10000"/>
          </a:avLst>
        </a:prstGeom>
        <a:solidFill>
          <a:srgbClr val="5384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Arial" pitchFamily="34" charset="0"/>
              <a:cs typeface="Arial" pitchFamily="34" charset="0"/>
            </a:rPr>
            <a:t>Funzioni del bilancio consolidato</a:t>
          </a:r>
          <a:endParaRPr lang="it-IT" sz="2100" kern="1200" dirty="0">
            <a:latin typeface="Arial" pitchFamily="34" charset="0"/>
            <a:cs typeface="Arial" pitchFamily="34" charset="0"/>
          </a:endParaRPr>
        </a:p>
      </dsp:txBody>
      <dsp:txXfrm>
        <a:off x="514182" y="1757304"/>
        <a:ext cx="3051901" cy="1525950"/>
      </dsp:txXfrm>
    </dsp:sp>
    <dsp:sp modelId="{F1487E2A-FFB1-4F91-A291-E6D2E1256E48}">
      <dsp:nvSpPr>
        <dsp:cNvPr id="0" name=""/>
        <dsp:cNvSpPr/>
      </dsp:nvSpPr>
      <dsp:spPr>
        <a:xfrm rot="18289469">
          <a:off x="3107617" y="1615612"/>
          <a:ext cx="213769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37693" y="2724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 rot="18289469">
        <a:off x="4123021" y="1589415"/>
        <a:ext cx="106884" cy="106884"/>
      </dsp:txXfrm>
    </dsp:sp>
    <dsp:sp modelId="{1B084301-0B2D-4E94-959D-F23DED5BFEF6}">
      <dsp:nvSpPr>
        <dsp:cNvPr id="0" name=""/>
        <dsp:cNvSpPr/>
      </dsp:nvSpPr>
      <dsp:spPr>
        <a:xfrm>
          <a:off x="4786844" y="2461"/>
          <a:ext cx="3051901" cy="1525950"/>
        </a:xfrm>
        <a:prstGeom prst="roundRect">
          <a:avLst>
            <a:gd name="adj" fmla="val 10000"/>
          </a:avLst>
        </a:prstGeom>
        <a:solidFill>
          <a:srgbClr val="5384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Arial" pitchFamily="34" charset="0"/>
              <a:cs typeface="Arial" pitchFamily="34" charset="0"/>
            </a:rPr>
            <a:t>Fornire una visione chiara ed esaustiva delle consistenze economico-patrimoniali </a:t>
          </a:r>
          <a:endParaRPr lang="it-IT" sz="2100" kern="1200" dirty="0">
            <a:latin typeface="Arial" pitchFamily="34" charset="0"/>
            <a:cs typeface="Arial" pitchFamily="34" charset="0"/>
          </a:endParaRPr>
        </a:p>
      </dsp:txBody>
      <dsp:txXfrm>
        <a:off x="4786844" y="2461"/>
        <a:ext cx="3051901" cy="1525950"/>
      </dsp:txXfrm>
    </dsp:sp>
    <dsp:sp modelId="{3794A5F1-39A7-4BDA-A0B1-4F1D0BC23709}">
      <dsp:nvSpPr>
        <dsp:cNvPr id="0" name=""/>
        <dsp:cNvSpPr/>
      </dsp:nvSpPr>
      <dsp:spPr>
        <a:xfrm>
          <a:off x="3566083" y="2493033"/>
          <a:ext cx="122076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20760" y="2724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145944" y="2489760"/>
        <a:ext cx="61038" cy="61038"/>
      </dsp:txXfrm>
    </dsp:sp>
    <dsp:sp modelId="{0A035986-28E4-4CB5-9040-9D8550F893C5}">
      <dsp:nvSpPr>
        <dsp:cNvPr id="0" name=""/>
        <dsp:cNvSpPr/>
      </dsp:nvSpPr>
      <dsp:spPr>
        <a:xfrm>
          <a:off x="4786844" y="1757304"/>
          <a:ext cx="3051901" cy="1525950"/>
        </a:xfrm>
        <a:prstGeom prst="roundRect">
          <a:avLst>
            <a:gd name="adj" fmla="val 10000"/>
          </a:avLst>
        </a:prstGeom>
        <a:solidFill>
          <a:srgbClr val="5384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Arial" pitchFamily="34" charset="0"/>
              <a:cs typeface="Arial" pitchFamily="34" charset="0"/>
            </a:rPr>
            <a:t>Coordinare gli enti del Gruppo Amministrazione Pubblica</a:t>
          </a:r>
          <a:endParaRPr lang="it-IT" sz="2100" kern="1200" dirty="0">
            <a:latin typeface="Arial" pitchFamily="34" charset="0"/>
            <a:cs typeface="Arial" pitchFamily="34" charset="0"/>
          </a:endParaRPr>
        </a:p>
      </dsp:txBody>
      <dsp:txXfrm>
        <a:off x="4786844" y="1757304"/>
        <a:ext cx="3051901" cy="1525950"/>
      </dsp:txXfrm>
    </dsp:sp>
    <dsp:sp modelId="{F2BAD75E-875B-4211-AADE-876E68F594A2}">
      <dsp:nvSpPr>
        <dsp:cNvPr id="0" name=""/>
        <dsp:cNvSpPr/>
      </dsp:nvSpPr>
      <dsp:spPr>
        <a:xfrm rot="3310531">
          <a:off x="3107617" y="3370455"/>
          <a:ext cx="213769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37693" y="2724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 rot="3310531">
        <a:off x="4123021" y="3344259"/>
        <a:ext cx="106884" cy="106884"/>
      </dsp:txXfrm>
    </dsp:sp>
    <dsp:sp modelId="{E31CCA4C-3383-4959-B59E-19571118A52E}">
      <dsp:nvSpPr>
        <dsp:cNvPr id="0" name=""/>
        <dsp:cNvSpPr/>
      </dsp:nvSpPr>
      <dsp:spPr>
        <a:xfrm>
          <a:off x="4786844" y="3512148"/>
          <a:ext cx="3051901" cy="1525950"/>
        </a:xfrm>
        <a:prstGeom prst="roundRect">
          <a:avLst>
            <a:gd name="adj" fmla="val 10000"/>
          </a:avLst>
        </a:prstGeom>
        <a:solidFill>
          <a:srgbClr val="5384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Arial" pitchFamily="34" charset="0"/>
              <a:cs typeface="Arial" pitchFamily="34" charset="0"/>
            </a:rPr>
            <a:t>Integrare ed armonizzare le funzioni informative e valutative dei bilanci dei singoli enti </a:t>
          </a:r>
          <a:endParaRPr lang="it-IT" sz="2100" kern="1200" dirty="0">
            <a:latin typeface="Arial" pitchFamily="34" charset="0"/>
            <a:cs typeface="Arial" pitchFamily="34" charset="0"/>
          </a:endParaRPr>
        </a:p>
      </dsp:txBody>
      <dsp:txXfrm>
        <a:off x="4786844" y="3512148"/>
        <a:ext cx="3051901" cy="15259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D81125-41D5-41E9-B060-EE1EF487CE6B}">
      <dsp:nvSpPr>
        <dsp:cNvPr id="0" name=""/>
        <dsp:cNvSpPr/>
      </dsp:nvSpPr>
      <dsp:spPr>
        <a:xfrm>
          <a:off x="720079" y="1954201"/>
          <a:ext cx="2264314" cy="1132157"/>
        </a:xfrm>
        <a:prstGeom prst="roundRect">
          <a:avLst>
            <a:gd name="adj" fmla="val 10000"/>
          </a:avLst>
        </a:prstGeom>
        <a:solidFill>
          <a:srgbClr val="5384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Arial" pitchFamily="34" charset="0"/>
              <a:cs typeface="Arial" pitchFamily="34" charset="0"/>
            </a:rPr>
            <a:t>Fasi redazione del bilancio consolidato</a:t>
          </a:r>
          <a:endParaRPr lang="it-IT" sz="1600" kern="1200" dirty="0">
            <a:latin typeface="Arial" pitchFamily="34" charset="0"/>
            <a:cs typeface="Arial" pitchFamily="34" charset="0"/>
          </a:endParaRPr>
        </a:p>
      </dsp:txBody>
      <dsp:txXfrm>
        <a:off x="720079" y="1954201"/>
        <a:ext cx="2264314" cy="1132157"/>
      </dsp:txXfrm>
    </dsp:sp>
    <dsp:sp modelId="{3DEF13DC-151E-46F7-85A7-677CA1B9ED4D}">
      <dsp:nvSpPr>
        <dsp:cNvPr id="0" name=""/>
        <dsp:cNvSpPr/>
      </dsp:nvSpPr>
      <dsp:spPr>
        <a:xfrm rot="17661740">
          <a:off x="2354240" y="1522964"/>
          <a:ext cx="214522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145222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 rot="17661740">
        <a:off x="3373220" y="1489548"/>
        <a:ext cx="107261" cy="107261"/>
      </dsp:txXfrm>
    </dsp:sp>
    <dsp:sp modelId="{CD225CC9-667C-441C-9556-E88E304CDFB7}">
      <dsp:nvSpPr>
        <dsp:cNvPr id="0" name=""/>
        <dsp:cNvSpPr/>
      </dsp:nvSpPr>
      <dsp:spPr>
        <a:xfrm>
          <a:off x="3869309" y="0"/>
          <a:ext cx="3640337" cy="1132157"/>
        </a:xfrm>
        <a:prstGeom prst="roundRect">
          <a:avLst>
            <a:gd name="adj" fmla="val 10000"/>
          </a:avLst>
        </a:prstGeom>
        <a:solidFill>
          <a:srgbClr val="5384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Individuazione gruppo enti e società rientranti nell’area di consolidamento</a:t>
          </a:r>
        </a:p>
      </dsp:txBody>
      <dsp:txXfrm>
        <a:off x="3869309" y="0"/>
        <a:ext cx="3640337" cy="1132157"/>
      </dsp:txXfrm>
    </dsp:sp>
    <dsp:sp modelId="{F1487E2A-FFB1-4F91-A291-E6D2E1256E48}">
      <dsp:nvSpPr>
        <dsp:cNvPr id="0" name=""/>
        <dsp:cNvSpPr/>
      </dsp:nvSpPr>
      <dsp:spPr>
        <a:xfrm rot="19299550">
          <a:off x="2870004" y="2171037"/>
          <a:ext cx="106080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60800" y="2021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9299550">
        <a:off x="3373884" y="2164732"/>
        <a:ext cx="53040" cy="53040"/>
      </dsp:txXfrm>
    </dsp:sp>
    <dsp:sp modelId="{1B084301-0B2D-4E94-959D-F23DED5BFEF6}">
      <dsp:nvSpPr>
        <dsp:cNvPr id="0" name=""/>
        <dsp:cNvSpPr/>
      </dsp:nvSpPr>
      <dsp:spPr>
        <a:xfrm>
          <a:off x="3816415" y="1296146"/>
          <a:ext cx="3742730" cy="1132157"/>
        </a:xfrm>
        <a:prstGeom prst="roundRect">
          <a:avLst>
            <a:gd name="adj" fmla="val 10000"/>
          </a:avLst>
        </a:prstGeom>
        <a:solidFill>
          <a:srgbClr val="5384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aggregazione delle attività, delle passività, dei componenti positivi e negativi di reddito della capogruppo (il Comune di Brescia) con i corrispondenti valori delle imprese controllate rientranti nell’area di consolidamento</a:t>
          </a:r>
          <a:endParaRPr lang="it-IT" sz="13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816415" y="1296146"/>
        <a:ext cx="3742730" cy="1132157"/>
      </dsp:txXfrm>
    </dsp:sp>
    <dsp:sp modelId="{3794A5F1-39A7-4BDA-A0B1-4F1D0BC23709}">
      <dsp:nvSpPr>
        <dsp:cNvPr id="0" name=""/>
        <dsp:cNvSpPr/>
      </dsp:nvSpPr>
      <dsp:spPr>
        <a:xfrm rot="2142401">
          <a:off x="2879553" y="2825560"/>
          <a:ext cx="111540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15404" y="2021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2142401">
        <a:off x="3409370" y="2817890"/>
        <a:ext cx="55770" cy="55770"/>
      </dsp:txXfrm>
    </dsp:sp>
    <dsp:sp modelId="{0A035986-28E4-4CB5-9040-9D8550F893C5}">
      <dsp:nvSpPr>
        <dsp:cNvPr id="0" name=""/>
        <dsp:cNvSpPr/>
      </dsp:nvSpPr>
      <dsp:spPr>
        <a:xfrm>
          <a:off x="3890118" y="2605191"/>
          <a:ext cx="3598719" cy="1132157"/>
        </a:xfrm>
        <a:prstGeom prst="roundRect">
          <a:avLst>
            <a:gd name="adj" fmla="val 10000"/>
          </a:avLst>
        </a:prstGeom>
        <a:solidFill>
          <a:srgbClr val="5384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eliminazione del valore delle partecipazioni della capogruppo nelle controllate, unitamente al patrimonio netto di queste ultime</a:t>
          </a:r>
          <a:endParaRPr lang="it-IT" sz="13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890118" y="2605191"/>
        <a:ext cx="3598719" cy="1132157"/>
      </dsp:txXfrm>
    </dsp:sp>
    <dsp:sp modelId="{F2BAD75E-875B-4211-AADE-876E68F594A2}">
      <dsp:nvSpPr>
        <dsp:cNvPr id="0" name=""/>
        <dsp:cNvSpPr/>
      </dsp:nvSpPr>
      <dsp:spPr>
        <a:xfrm rot="3907178">
          <a:off x="2360869" y="3476550"/>
          <a:ext cx="215277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152773" y="2021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 rot="3907178">
        <a:off x="3383436" y="3442946"/>
        <a:ext cx="107638" cy="107638"/>
      </dsp:txXfrm>
    </dsp:sp>
    <dsp:sp modelId="{E31CCA4C-3383-4959-B59E-19571118A52E}">
      <dsp:nvSpPr>
        <dsp:cNvPr id="0" name=""/>
        <dsp:cNvSpPr/>
      </dsp:nvSpPr>
      <dsp:spPr>
        <a:xfrm>
          <a:off x="3890118" y="3907172"/>
          <a:ext cx="3560475" cy="1132157"/>
        </a:xfrm>
        <a:prstGeom prst="roundRect">
          <a:avLst>
            <a:gd name="adj" fmla="val 10000"/>
          </a:avLst>
        </a:prstGeom>
        <a:solidFill>
          <a:srgbClr val="5384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eliminazione dei valori (patrimoniali, finanziari, reddituali) derivanti da operazioni tra le società del gruppo (</a:t>
          </a:r>
          <a:r>
            <a:rPr lang="it-IT" sz="13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intragruppo</a:t>
          </a:r>
          <a:r>
            <a:rPr lang="it-IT" sz="13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it-IT" sz="13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890118" y="3907172"/>
        <a:ext cx="3560475" cy="1132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COMUNE DI BRESCIA - BILANCIO CONSOLIDATO 2019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14157-4C89-425F-BCD2-71D6E092DCEF}" type="datetimeFigureOut">
              <a:rPr lang="it-IT" smtClean="0"/>
              <a:pPr/>
              <a:t>16/10/2020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44612-D3EF-4B75-AABD-17D2B86B26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5068455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COMUNE DI BRESCIA - BILANCIO CONSOLIDATO 2019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3E308-7471-446C-88A7-08226285EB62}" type="datetimeFigureOut">
              <a:rPr lang="it-IT" smtClean="0"/>
              <a:pPr/>
              <a:t>16/10/2020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BBF01-1C19-4605-A67F-F22C9DA0F1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5443362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BBF01-1C19-4605-A67F-F22C9DA0F1B2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COMUNE DI BRESCIA - BILANCIO CONSOLIDATO 2019</a:t>
            </a:r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	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BBF01-1C19-4605-A67F-F22C9DA0F1B2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COMUNE DI BRESCIA - BILANCIO CONSOLIDATO 2019</a:t>
            </a: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5575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AEF1-72E1-4D46-8AB2-1A22A145812E}" type="datetime1">
              <a:rPr lang="it-IT" smtClean="0"/>
              <a:pPr/>
              <a:t>16/10/2020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2FF3C00-2139-47DD-A1D0-61EB0C91F84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B614-89E8-418D-B02E-80F8BE636141}" type="datetime1">
              <a:rPr lang="it-IT" smtClean="0"/>
              <a:pPr/>
              <a:t>16/10/2020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3C00-2139-47DD-A1D0-61EB0C91F8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BE45-26D4-4302-89DA-E3A2824D5E58}" type="datetime1">
              <a:rPr lang="it-IT" smtClean="0"/>
              <a:pPr/>
              <a:t>16/10/2020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3C00-2139-47DD-A1D0-61EB0C91F8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7D05-3BE1-497A-83B8-7E4F5E7A3828}" type="datetime1">
              <a:rPr lang="it-IT" smtClean="0"/>
              <a:pPr/>
              <a:t>16/10/2020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3C00-2139-47DD-A1D0-61EB0C91F84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1726-EBCF-4C10-B321-E3B1565C55D9}" type="datetime1">
              <a:rPr lang="it-IT" smtClean="0"/>
              <a:pPr/>
              <a:t>16/10/2020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2FF3C00-2139-47DD-A1D0-61EB0C91F8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F08F-F14A-4EEE-9C35-D406411C4AAF}" type="datetime1">
              <a:rPr lang="it-IT" smtClean="0"/>
              <a:pPr/>
              <a:t>16/10/2020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3C00-2139-47DD-A1D0-61EB0C91F84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E074-957A-4FF4-9593-9E69E43752D3}" type="datetime1">
              <a:rPr lang="it-IT" smtClean="0"/>
              <a:pPr/>
              <a:t>16/10/2020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3C00-2139-47DD-A1D0-61EB0C91F84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CFB7-0D30-434D-939F-C4B16122E8EF}" type="datetime1">
              <a:rPr lang="it-IT" smtClean="0"/>
              <a:pPr/>
              <a:t>16/10/2020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3C00-2139-47DD-A1D0-61EB0C91F8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A12E-6651-409C-B5CF-C7A461A164A2}" type="datetime1">
              <a:rPr lang="it-IT" smtClean="0"/>
              <a:pPr/>
              <a:t>16/10/2020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3C00-2139-47DD-A1D0-61EB0C91F8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8127-0A7C-4891-989D-38B42717FF28}" type="datetime1">
              <a:rPr lang="it-IT" smtClean="0"/>
              <a:pPr/>
              <a:t>16/10/2020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3C00-2139-47DD-A1D0-61EB0C91F84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BB56-0546-48F2-AC66-BBD7996BEF63}" type="datetime1">
              <a:rPr lang="it-IT" smtClean="0"/>
              <a:pPr/>
              <a:t>16/10/2020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2FF3C00-2139-47DD-A1D0-61EB0C91F84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F92F6B-4A3A-4E28-A265-D7A749ED2D3F}" type="datetime1">
              <a:rPr lang="it-IT" smtClean="0"/>
              <a:pPr/>
              <a:t>16/10/2020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2FF3C00-2139-47DD-A1D0-61EB0C91F84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Foglio_di_lavoro_di_Microsoft_Office_Excel7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 noGrp="1"/>
          </p:cNvGrpSpPr>
          <p:nvPr/>
        </p:nvGrpSpPr>
        <p:grpSpPr bwMode="auto">
          <a:xfrm>
            <a:off x="323528" y="764704"/>
            <a:ext cx="8424936" cy="5400600"/>
            <a:chOff x="105382270" y="107120600"/>
            <a:chExt cx="9252000" cy="612000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05382270" y="108315787"/>
              <a:ext cx="9252000" cy="489600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3000"/>
                  </a:srgbClr>
                </a:gs>
                <a:gs pos="100000">
                  <a:srgbClr val="2885F6">
                    <a:alpha val="63000"/>
                  </a:srgbClr>
                </a:gs>
              </a:gsLst>
              <a:lin ang="5400000" scaled="1"/>
            </a:gra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t-IT"/>
            </a:p>
          </p:txBody>
        </p:sp>
        <p:pic>
          <p:nvPicPr>
            <p:cNvPr id="1033" name="Picture 9" descr="vittoria alata tratto scontornata 150dp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558500" y="107120600"/>
              <a:ext cx="3461309" cy="612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03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10238499" y="109532600"/>
              <a:ext cx="3605001" cy="23208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2800" kern="10" spc="0" dirty="0" smtClean="0">
                  <a:ln w="12700">
                    <a:solidFill>
                      <a:srgbClr val="206AC5"/>
                    </a:solidFill>
                    <a:round/>
                    <a:headEnd/>
                    <a:tailEnd/>
                  </a:ln>
                  <a:solidFill>
                    <a:srgbClr val="206AC5">
                      <a:alpha val="96001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Verdana"/>
                  <a:ea typeface="Verdana"/>
                </a:rPr>
                <a:t>BILANCIO CONSOLIDATO</a:t>
              </a:r>
            </a:p>
            <a:p>
              <a:pPr algn="ctr" rtl="0"/>
              <a:r>
                <a:rPr lang="it-IT" sz="2800" kern="10" spc="0" dirty="0" smtClean="0">
                  <a:ln w="12700">
                    <a:solidFill>
                      <a:srgbClr val="206AC5"/>
                    </a:solidFill>
                    <a:round/>
                    <a:headEnd/>
                    <a:tailEnd/>
                  </a:ln>
                  <a:solidFill>
                    <a:srgbClr val="206AC5">
                      <a:alpha val="96001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Verdana"/>
                  <a:ea typeface="Verdana"/>
                </a:rPr>
                <a:t>DEL GRUPPO </a:t>
              </a:r>
            </a:p>
            <a:p>
              <a:pPr algn="ctr" rtl="0"/>
              <a:r>
                <a:rPr lang="it-IT" sz="2800" kern="10" spc="0" dirty="0" smtClean="0">
                  <a:ln w="12700">
                    <a:solidFill>
                      <a:srgbClr val="206AC5"/>
                    </a:solidFill>
                    <a:round/>
                    <a:headEnd/>
                    <a:tailEnd/>
                  </a:ln>
                  <a:solidFill>
                    <a:srgbClr val="206AC5">
                      <a:alpha val="96001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Verdana"/>
                  <a:ea typeface="Verdana"/>
                </a:rPr>
                <a:t>COMUNE </a:t>
              </a:r>
              <a:r>
                <a:rPr lang="it-IT" sz="2800" kern="10" spc="0" dirty="0" err="1" smtClean="0">
                  <a:ln w="12700">
                    <a:solidFill>
                      <a:srgbClr val="206AC5"/>
                    </a:solidFill>
                    <a:round/>
                    <a:headEnd/>
                    <a:tailEnd/>
                  </a:ln>
                  <a:solidFill>
                    <a:srgbClr val="206AC5">
                      <a:alpha val="96001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Verdana"/>
                  <a:ea typeface="Verdana"/>
                </a:rPr>
                <a:t>DI</a:t>
              </a:r>
              <a:r>
                <a:rPr lang="it-IT" sz="2800" kern="10" spc="0" dirty="0" smtClean="0">
                  <a:ln w="12700">
                    <a:solidFill>
                      <a:srgbClr val="206AC5"/>
                    </a:solidFill>
                    <a:round/>
                    <a:headEnd/>
                    <a:tailEnd/>
                  </a:ln>
                  <a:solidFill>
                    <a:srgbClr val="206AC5">
                      <a:alpha val="96001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Verdana"/>
                  <a:ea typeface="Verdana"/>
                </a:rPr>
                <a:t> BRESCIA </a:t>
              </a:r>
            </a:p>
            <a:p>
              <a:pPr algn="ctr" rtl="0"/>
              <a:r>
                <a:rPr lang="it-IT" sz="2800" kern="10" spc="0" dirty="0" smtClean="0">
                  <a:ln w="12700">
                    <a:solidFill>
                      <a:srgbClr val="206AC5"/>
                    </a:solidFill>
                    <a:round/>
                    <a:headEnd/>
                    <a:tailEnd/>
                  </a:ln>
                  <a:solidFill>
                    <a:srgbClr val="206AC5">
                      <a:alpha val="96001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Verdana"/>
                  <a:ea typeface="Verdana"/>
                </a:rPr>
                <a:t>ANNO 2019</a:t>
              </a:r>
              <a:endParaRPr lang="it-IT" sz="2800" kern="10" spc="0" dirty="0">
                <a:ln w="12700">
                  <a:solidFill>
                    <a:srgbClr val="206AC5"/>
                  </a:solidFill>
                  <a:round/>
                  <a:headEnd/>
                  <a:tailEnd/>
                </a:ln>
                <a:solidFill>
                  <a:srgbClr val="206AC5">
                    <a:alpha val="9600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erdana"/>
                <a:ea typeface="Verdana"/>
              </a:endParaRPr>
            </a:p>
          </p:txBody>
        </p:sp>
      </p:grpSp>
      <p:pic>
        <p:nvPicPr>
          <p:cNvPr id="9" name="Picture 10" descr="TRASPARENTE skyline BRESCIA meno edifici"/>
          <p:cNvPicPr>
            <a:picLocks noChangeAspect="1" noChangeArrowheads="1"/>
          </p:cNvPicPr>
          <p:nvPr/>
        </p:nvPicPr>
        <p:blipFill>
          <a:blip r:embed="rId3" cstate="print">
            <a:lum bright="66000" contrast="100000"/>
          </a:blip>
          <a:srcRect/>
          <a:stretch>
            <a:fillRect/>
          </a:stretch>
        </p:blipFill>
        <p:spPr bwMode="auto">
          <a:xfrm>
            <a:off x="3923928" y="594851"/>
            <a:ext cx="4656544" cy="1240719"/>
          </a:xfrm>
          <a:prstGeom prst="rect">
            <a:avLst/>
          </a:prstGeom>
          <a:gradFill rotWithShape="1">
            <a:gsLst>
              <a:gs pos="0">
                <a:srgbClr val="6699FF">
                  <a:alpha val="98000"/>
                </a:srgbClr>
              </a:gs>
              <a:gs pos="100000">
                <a:srgbClr val="6699FF">
                  <a:gamma/>
                  <a:tint val="56471"/>
                  <a:invGamma/>
                </a:srgbClr>
              </a:gs>
            </a:gsLst>
            <a:lin ang="2700000" scaled="1"/>
          </a:gradFill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72400" cy="490066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COSA E’ CAMBIATO RISPETTO ESERCIZIO 2018</a:t>
            </a:r>
            <a:endParaRPr lang="it-IT" sz="24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7560840" cy="4860032"/>
          </a:xfrm>
        </p:spPr>
        <p:txBody>
          <a:bodyPr>
            <a:normAutofit/>
          </a:bodyPr>
          <a:lstStyle/>
          <a:p>
            <a:endParaRPr lang="en-US" sz="1400" dirty="0" smtClean="0">
              <a:latin typeface="Bookman Old Style" panose="02050604050505020204" pitchFamily="18" charset="0"/>
            </a:endParaRPr>
          </a:p>
          <a:p>
            <a:pPr algn="just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Non è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stata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consolidata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Fondazione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Teatro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Grande, in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quanto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più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soggetto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controllo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parte del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Comune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seppur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Fondazione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prevalente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partecipazione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pubblica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it-IT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1400" dirty="0">
              <a:latin typeface="Bookman Old Style" panose="020506040505050202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6" name="Immagine 1" descr="cid:image001.png@01D59616.F6FA8D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567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02016" cy="936104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CRITERI DI VALUTAZIONE</a:t>
            </a:r>
            <a:br>
              <a:rPr lang="it-IT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it-IT" sz="24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8147248" cy="5328592"/>
          </a:xfrm>
        </p:spPr>
        <p:txBody>
          <a:bodyPr>
            <a:noAutofit/>
          </a:bodyPr>
          <a:lstStyle/>
          <a:p>
            <a:pPr algn="just">
              <a:lnSpc>
                <a:spcPts val="2200"/>
              </a:lnSpc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Risultanze della capogruppo confrontabili seppur soggetta a contabilità finanziaria, a seguito rettifiche in economico-patrimoniale</a:t>
            </a:r>
          </a:p>
          <a:p>
            <a:pPr algn="just">
              <a:lnSpc>
                <a:spcPts val="2200"/>
              </a:lnSpc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Ogni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entità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consolidata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ha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rispettato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direttive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consolidamento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impartite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dalla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capogruppo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ts val="2200"/>
              </a:lnSpc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Sostanziale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omogeneità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criteri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valutazione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utilizzati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dalle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società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algn="just">
              <a:lnSpc>
                <a:spcPts val="22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per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alcune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voci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bilancio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è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stato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necessario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derogare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all’obbligo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uniformità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quanto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conservazione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criteri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difformi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è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risultata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più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idonea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realizzare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l’obiettivo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della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rappresentazione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veritiera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corretta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ts val="2200"/>
              </a:lnSpc>
            </a:pPr>
            <a:r>
              <a:rPr lang="en-US" sz="1800" dirty="0" smtClean="0">
                <a:latin typeface="Arial" pitchFamily="34" charset="0"/>
                <a:ea typeface="Times New Roman"/>
                <a:cs typeface="Arial" pitchFamily="34" charset="0"/>
              </a:rPr>
              <a:t>Per il principio di </a:t>
            </a:r>
            <a:r>
              <a:rPr lang="en-US" sz="1800" b="1" dirty="0" err="1" smtClean="0">
                <a:latin typeface="Arial" pitchFamily="34" charset="0"/>
                <a:ea typeface="Times New Roman"/>
                <a:cs typeface="Arial" pitchFamily="34" charset="0"/>
              </a:rPr>
              <a:t>continuità</a:t>
            </a:r>
            <a:r>
              <a:rPr lang="en-US" sz="18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ea typeface="Times New Roman"/>
                <a:cs typeface="Arial" pitchFamily="34" charset="0"/>
              </a:rPr>
              <a:t>sono</a:t>
            </a:r>
            <a:r>
              <a:rPr lang="en-US" sz="1800" dirty="0" smtClean="0">
                <a:latin typeface="Arial" pitchFamily="34" charset="0"/>
                <a:ea typeface="Times New Roman"/>
                <a:cs typeface="Arial" pitchFamily="34" charset="0"/>
              </a:rPr>
              <a:t> state </a:t>
            </a:r>
            <a:r>
              <a:rPr lang="en-US" sz="1800" dirty="0" err="1" smtClean="0">
                <a:latin typeface="Arial" pitchFamily="34" charset="0"/>
                <a:ea typeface="Times New Roman"/>
                <a:cs typeface="Arial" pitchFamily="34" charset="0"/>
              </a:rPr>
              <a:t>mantenute</a:t>
            </a:r>
            <a:r>
              <a:rPr lang="en-US" sz="1800" dirty="0" smtClean="0">
                <a:latin typeface="Arial" pitchFamily="34" charset="0"/>
                <a:ea typeface="Times New Roman"/>
                <a:cs typeface="Arial" pitchFamily="34" charset="0"/>
              </a:rPr>
              <a:t> le </a:t>
            </a:r>
            <a:r>
              <a:rPr lang="en-US" sz="1800" dirty="0" err="1" smtClean="0">
                <a:latin typeface="Arial" pitchFamily="34" charset="0"/>
                <a:ea typeface="Times New Roman"/>
                <a:cs typeface="Arial" pitchFamily="34" charset="0"/>
              </a:rPr>
              <a:t>modalità</a:t>
            </a:r>
            <a:r>
              <a:rPr lang="en-US" sz="1800" dirty="0" smtClean="0">
                <a:latin typeface="Arial" pitchFamily="34" charset="0"/>
                <a:ea typeface="Times New Roman"/>
                <a:cs typeface="Arial" pitchFamily="34" charset="0"/>
              </a:rPr>
              <a:t> del </a:t>
            </a:r>
            <a:r>
              <a:rPr lang="en-US" sz="1800" dirty="0" err="1" smtClean="0">
                <a:latin typeface="Arial" pitchFamily="34" charset="0"/>
                <a:ea typeface="Times New Roman"/>
                <a:cs typeface="Arial" pitchFamily="34" charset="0"/>
              </a:rPr>
              <a:t>consolidamento</a:t>
            </a:r>
            <a:r>
              <a:rPr lang="en-US" sz="18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ea typeface="Times New Roman"/>
                <a:cs typeface="Arial" pitchFamily="34" charset="0"/>
              </a:rPr>
              <a:t>dell’esercizio</a:t>
            </a:r>
            <a:r>
              <a:rPr lang="en-US" sz="18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ea typeface="Times New Roman"/>
                <a:cs typeface="Arial" pitchFamily="34" charset="0"/>
              </a:rPr>
              <a:t>precedente</a:t>
            </a:r>
            <a:r>
              <a:rPr lang="en-US" sz="1800" dirty="0" smtClean="0">
                <a:latin typeface="Arial" pitchFamily="34" charset="0"/>
                <a:ea typeface="Times New Roman"/>
                <a:cs typeface="Arial" pitchFamily="34" charset="0"/>
              </a:rPr>
              <a:t>; in </a:t>
            </a:r>
            <a:r>
              <a:rPr lang="en-US" sz="1800" dirty="0" err="1" smtClean="0">
                <a:latin typeface="Arial" pitchFamily="34" charset="0"/>
                <a:ea typeface="Times New Roman"/>
                <a:cs typeface="Arial" pitchFamily="34" charset="0"/>
              </a:rPr>
              <a:t>particolare</a:t>
            </a:r>
            <a:endParaRPr lang="en-US" sz="18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ts val="22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- METODO PROPORZIONALE PER AGENZIA TPL</a:t>
            </a:r>
          </a:p>
          <a:p>
            <a:pPr algn="just">
              <a:lnSpc>
                <a:spcPts val="22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- METODO INTEGRALE PER TUTTE LE ALTRE REALTA’ CONSOLIDATE</a:t>
            </a:r>
          </a:p>
          <a:p>
            <a:pPr algn="just">
              <a:lnSpc>
                <a:spcPts val="2200"/>
              </a:lnSpc>
            </a:pPr>
            <a:endParaRPr lang="en-US" sz="18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ts val="22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lnSpc>
                <a:spcPts val="2200"/>
              </a:lnSpc>
            </a:pPr>
            <a:endParaRPr lang="it-IT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79512" y="6237312"/>
            <a:ext cx="457200" cy="457200"/>
          </a:xfrm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6" name="Immagine 1" descr="cid:image001.png@01D59616.F6FA8D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9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272808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Algerian" pitchFamily="82" charset="0"/>
              </a:rPr>
              <a:t>STATO PATRIMONIALE ATTIVO</a:t>
            </a:r>
            <a:endParaRPr lang="it-IT" dirty="0"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816634805"/>
              </p:ext>
            </p:extLst>
          </p:nvPr>
        </p:nvGraphicFramePr>
        <p:xfrm>
          <a:off x="827584" y="1628800"/>
          <a:ext cx="7772400" cy="445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0072"/>
                <a:gridCol w="2451528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Voce di bilancio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Consolidato 2019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Consolidato 2018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Immobilizzazioni immateriali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2.408.326.619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2.331.910.428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Immobilizzazioni materiali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6.326.791.611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6.096.341.672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Immobilizzazioni finanziarie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50.117.087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139.240.651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b="1" dirty="0" smtClean="0">
                          <a:latin typeface="Arial" pitchFamily="34" charset="0"/>
                          <a:cs typeface="Arial" pitchFamily="34" charset="0"/>
                        </a:rPr>
                        <a:t>Totale Immobilizzazioni</a:t>
                      </a:r>
                      <a:endParaRPr lang="it-IT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b="1" dirty="0" smtClean="0">
                          <a:latin typeface="Arial" pitchFamily="34" charset="0"/>
                          <a:cs typeface="Arial" pitchFamily="34" charset="0"/>
                        </a:rPr>
                        <a:t>8.785.235.317</a:t>
                      </a:r>
                      <a:endParaRPr lang="it-IT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b="1" dirty="0" smtClean="0">
                          <a:latin typeface="Arial" pitchFamily="34" charset="0"/>
                          <a:cs typeface="Arial" pitchFamily="34" charset="0"/>
                        </a:rPr>
                        <a:t>8.567.492.751</a:t>
                      </a:r>
                      <a:endParaRPr lang="it-IT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Rimanenze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194.568.790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198.397.157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Crediti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2.823.222.834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2.494.710.878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Attività finanziarie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55.849.956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50.566.175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Disponibilità liquide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593.721.756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752.772.224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b="1" dirty="0" smtClean="0">
                          <a:latin typeface="Arial" pitchFamily="34" charset="0"/>
                          <a:cs typeface="Arial" pitchFamily="34" charset="0"/>
                        </a:rPr>
                        <a:t>Totale Attivo Circolante</a:t>
                      </a:r>
                      <a:endParaRPr lang="it-IT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b="1" dirty="0" smtClean="0">
                          <a:latin typeface="Arial" pitchFamily="34" charset="0"/>
                          <a:cs typeface="Arial" pitchFamily="34" charset="0"/>
                        </a:rPr>
                        <a:t>3.667.363.336</a:t>
                      </a:r>
                      <a:endParaRPr lang="it-IT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b="1" dirty="0" smtClean="0">
                          <a:latin typeface="Arial" pitchFamily="34" charset="0"/>
                          <a:cs typeface="Arial" pitchFamily="34" charset="0"/>
                        </a:rPr>
                        <a:t>3.496.446.434</a:t>
                      </a:r>
                      <a:endParaRPr lang="it-IT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Ratei e Risconti Attivi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28.169.921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Arial" pitchFamily="34" charset="0"/>
                          <a:cs typeface="Arial" pitchFamily="34" charset="0"/>
                        </a:rPr>
                        <a:t>27.414.889</a:t>
                      </a:r>
                      <a:endParaRPr lang="it-IT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b="1" dirty="0" smtClean="0">
                          <a:latin typeface="Arial" pitchFamily="34" charset="0"/>
                          <a:cs typeface="Arial" pitchFamily="34" charset="0"/>
                        </a:rPr>
                        <a:t>TOTALE</a:t>
                      </a:r>
                      <a:r>
                        <a:rPr lang="it-IT" sz="1500" b="1" baseline="0" dirty="0" smtClean="0">
                          <a:latin typeface="Arial" pitchFamily="34" charset="0"/>
                          <a:cs typeface="Arial" pitchFamily="34" charset="0"/>
                        </a:rPr>
                        <a:t> ATTIVO</a:t>
                      </a:r>
                      <a:endParaRPr lang="it-IT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b="1" dirty="0" smtClean="0">
                          <a:latin typeface="Arial" pitchFamily="34" charset="0"/>
                          <a:cs typeface="Arial" pitchFamily="34" charset="0"/>
                        </a:rPr>
                        <a:t>12.480.768.574</a:t>
                      </a:r>
                      <a:endParaRPr lang="it-IT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b="1" dirty="0" smtClean="0">
                          <a:latin typeface="Arial" pitchFamily="34" charset="0"/>
                          <a:cs typeface="Arial" pitchFamily="34" charset="0"/>
                        </a:rPr>
                        <a:t>12.091.354.074</a:t>
                      </a:r>
                      <a:endParaRPr lang="it-IT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360" marR="86360"/>
                </a:tc>
              </a:tr>
            </a:tbl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7" name="Immagine 1" descr="cid:image001.png@01D59616.F6FA8D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/>
        </p:nvGraphicFramePr>
        <p:xfrm>
          <a:off x="467544" y="620688"/>
          <a:ext cx="835292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843808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ATTIVO STATO PATRIMONIALE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7" name="Immagine 1" descr="cid:image001.png@01D59616.F6FA8DC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04856" cy="5040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2800" dirty="0" smtClean="0">
                <a:latin typeface="Algerian" pitchFamily="82" charset="0"/>
              </a:rPr>
              <a:t>STATO PATRIMONIALE </a:t>
            </a:r>
            <a:r>
              <a:rPr lang="it-IT" sz="2800" dirty="0" err="1" smtClean="0">
                <a:latin typeface="Algerian" pitchFamily="82" charset="0"/>
              </a:rPr>
              <a:t>paSSIVO</a:t>
            </a:r>
            <a:endParaRPr lang="it-IT" sz="2800" dirty="0"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759232322"/>
              </p:ext>
            </p:extLst>
          </p:nvPr>
        </p:nvGraphicFramePr>
        <p:xfrm>
          <a:off x="539553" y="1196752"/>
          <a:ext cx="7704856" cy="51302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02081"/>
                <a:gridCol w="2270181"/>
                <a:gridCol w="2132594"/>
              </a:tblGrid>
              <a:tr h="359440"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Voce di bilancio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Consolidato 2019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Consolidato 2018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91"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Fondo di dotazione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357.905.189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357.905.189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91"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Riserve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3.920.885.339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3.820.245.730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91"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Risultato economico di esercizio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350.625.550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313.714.772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0036">
                <a:tc>
                  <a:txBody>
                    <a:bodyPr/>
                    <a:lstStyle/>
                    <a:p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Patrimonio Netto (comprensivo quota terzi)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4.629.416.078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4.491.865.691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91"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Fondi per rischi ed oneri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687.573.449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653.290.925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91"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Trattamento di fine rapporto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316.346.179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323.137.472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91"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Debiti di finanziamento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3.787.158.403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3.964.290.499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91"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Debiti</a:t>
                      </a:r>
                      <a:r>
                        <a:rPr lang="it-IT" sz="1300" baseline="0" dirty="0" smtClean="0">
                          <a:latin typeface="Arial" pitchFamily="34" charset="0"/>
                          <a:cs typeface="Arial" pitchFamily="34" charset="0"/>
                        </a:rPr>
                        <a:t> verso fornitori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1.524.113.831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1.459.266.158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91">
                <a:tc>
                  <a:txBody>
                    <a:bodyPr/>
                    <a:lstStyle/>
                    <a:p>
                      <a:r>
                        <a:rPr lang="it-IT" sz="1300" b="0" dirty="0" smtClean="0">
                          <a:latin typeface="Arial" pitchFamily="34" charset="0"/>
                          <a:cs typeface="Arial" pitchFamily="34" charset="0"/>
                        </a:rPr>
                        <a:t>Acconti</a:t>
                      </a:r>
                      <a:endParaRPr lang="it-IT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0" dirty="0" smtClean="0">
                          <a:latin typeface="Arial" pitchFamily="34" charset="0"/>
                          <a:cs typeface="Arial" pitchFamily="34" charset="0"/>
                        </a:rPr>
                        <a:t>3.090.843</a:t>
                      </a:r>
                      <a:endParaRPr lang="it-IT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0" dirty="0" smtClean="0">
                          <a:latin typeface="Arial" pitchFamily="34" charset="0"/>
                          <a:cs typeface="Arial" pitchFamily="34" charset="0"/>
                        </a:rPr>
                        <a:t>2.946.856</a:t>
                      </a:r>
                      <a:endParaRPr lang="it-IT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91"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Debiti per trasferimenti e contributi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9.216.918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7.754.543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91">
                <a:tc>
                  <a:txBody>
                    <a:bodyPr/>
                    <a:lstStyle/>
                    <a:p>
                      <a:r>
                        <a:rPr lang="it-IT" sz="1300" b="0" dirty="0" smtClean="0">
                          <a:latin typeface="Arial" pitchFamily="34" charset="0"/>
                          <a:cs typeface="Arial" pitchFamily="34" charset="0"/>
                        </a:rPr>
                        <a:t>Altri debiti e acconti</a:t>
                      </a:r>
                      <a:endParaRPr lang="it-IT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0" dirty="0" smtClean="0">
                          <a:latin typeface="Arial" pitchFamily="34" charset="0"/>
                          <a:cs typeface="Arial" pitchFamily="34" charset="0"/>
                        </a:rPr>
                        <a:t>1.133.432.174</a:t>
                      </a:r>
                      <a:endParaRPr lang="it-IT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0" dirty="0" smtClean="0">
                          <a:latin typeface="Arial" pitchFamily="34" charset="0"/>
                          <a:cs typeface="Arial" pitchFamily="34" charset="0"/>
                        </a:rPr>
                        <a:t>789.996.352</a:t>
                      </a:r>
                      <a:endParaRPr lang="it-IT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91">
                <a:tc>
                  <a:txBody>
                    <a:bodyPr/>
                    <a:lstStyle/>
                    <a:p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Totale Debiti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6.456.169.430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6.224.254.408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>
                          <a:latin typeface="Arial" pitchFamily="34" charset="0"/>
                          <a:cs typeface="Arial" pitchFamily="34" charset="0"/>
                        </a:rPr>
                        <a:t>Ratei e Risconti Passivi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0" dirty="0" smtClean="0">
                          <a:latin typeface="Arial" pitchFamily="34" charset="0"/>
                          <a:cs typeface="Arial" pitchFamily="34" charset="0"/>
                        </a:rPr>
                        <a:t>391.263.438</a:t>
                      </a:r>
                      <a:endParaRPr lang="it-IT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0" dirty="0" smtClean="0">
                          <a:latin typeface="Arial" pitchFamily="34" charset="0"/>
                          <a:cs typeface="Arial" pitchFamily="34" charset="0"/>
                        </a:rPr>
                        <a:t>398.805.578</a:t>
                      </a:r>
                      <a:endParaRPr lang="it-IT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1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TOTALE </a:t>
                      </a:r>
                      <a:r>
                        <a:rPr lang="it-IT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PASSIVO</a:t>
                      </a:r>
                      <a:endParaRPr lang="it-IT" sz="13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12.480.768.574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12.091.354.074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7" name="Immagine 1" descr="cid:image001.png@01D59616.F6FA8D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/>
        </p:nvGraphicFramePr>
        <p:xfrm>
          <a:off x="539552" y="764704"/>
          <a:ext cx="820891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699792" y="40466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PASSIVO STATO PATRIMONIALE</a:t>
            </a:r>
            <a:endParaRPr lang="it-IT" sz="20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6" name="Immagine 1" descr="cid:image001.png@01D59616.F6FA8DC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76864" cy="720080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200" dirty="0" smtClean="0">
                <a:latin typeface="Algerian" pitchFamily="82" charset="0"/>
              </a:rPr>
              <a:t>CONTO ECONOMICO</a:t>
            </a:r>
            <a:endParaRPr lang="it-IT" sz="3200" dirty="0"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81009198"/>
              </p:ext>
            </p:extLst>
          </p:nvPr>
        </p:nvGraphicFramePr>
        <p:xfrm>
          <a:off x="467544" y="1268760"/>
          <a:ext cx="7848872" cy="50484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80804"/>
                <a:gridCol w="2115783"/>
                <a:gridCol w="2252285"/>
              </a:tblGrid>
              <a:tr h="411204"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Voce di bilancio</a:t>
                      </a:r>
                      <a:endParaRPr lang="it-IT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Consolidato 2019</a:t>
                      </a:r>
                      <a:endParaRPr lang="it-IT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Consolidato 2018</a:t>
                      </a:r>
                      <a:endParaRPr lang="it-IT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9573"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Componenti positive della gestione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7.670.851.283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6.844.946.853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9573"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Componenti </a:t>
                      </a:r>
                      <a:r>
                        <a:rPr lang="it-IT" sz="1300" dirty="0" err="1" smtClean="0">
                          <a:latin typeface="Arial" pitchFamily="34" charset="0"/>
                          <a:cs typeface="Arial" pitchFamily="34" charset="0"/>
                        </a:rPr>
                        <a:t>negativie</a:t>
                      </a:r>
                      <a:r>
                        <a:rPr lang="it-IT" sz="13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della gestione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7.021.115.546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6.293.590.779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7729">
                <a:tc>
                  <a:txBody>
                    <a:bodyPr/>
                    <a:lstStyle/>
                    <a:p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Differenza tra componenti</a:t>
                      </a:r>
                      <a:r>
                        <a:rPr lang="it-IT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positivi e negativi della gestione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649.735.737</a:t>
                      </a:r>
                      <a:endParaRPr lang="it-IT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551.356.074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7117">
                <a:tc>
                  <a:txBody>
                    <a:bodyPr/>
                    <a:lstStyle/>
                    <a:p>
                      <a:r>
                        <a:rPr lang="it-IT" sz="1300" b="0" dirty="0" smtClean="0">
                          <a:latin typeface="Arial" pitchFamily="34" charset="0"/>
                          <a:cs typeface="Arial" pitchFamily="34" charset="0"/>
                        </a:rPr>
                        <a:t>Proventi ed oneri finanziari</a:t>
                      </a:r>
                      <a:endParaRPr lang="it-IT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-128.726.170</a:t>
                      </a:r>
                      <a:endParaRPr lang="it-IT" sz="13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-107.140.504</a:t>
                      </a:r>
                      <a:endParaRPr lang="it-IT" sz="13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9573"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Rettifiche di valore delle attività finanziarie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3.963.206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4.167.038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9573"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Proventi ed oneri straordinari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23.026.047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28.987.481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9573">
                <a:tc>
                  <a:txBody>
                    <a:bodyPr/>
                    <a:lstStyle/>
                    <a:p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Risultato prima delle imposte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547.998.820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477.370.089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9573"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Imposte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197.373.270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163.655.317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7729">
                <a:tc>
                  <a:txBody>
                    <a:bodyPr/>
                    <a:lstStyle/>
                    <a:p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RISULTATO</a:t>
                      </a:r>
                      <a:r>
                        <a:rPr lang="it-IT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13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r>
                        <a:rPr lang="it-IT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ESERCIZIO (comprensivo della quota di terzi)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350.625.550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313.714.772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9573"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Risultato dell’esercizio di pertinenza di terzi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297.501.454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>
                          <a:latin typeface="Arial" pitchFamily="34" charset="0"/>
                          <a:cs typeface="Arial" pitchFamily="34" charset="0"/>
                        </a:rPr>
                        <a:t>270.795.495</a:t>
                      </a:r>
                      <a:endParaRPr lang="it-IT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9769">
                <a:tc>
                  <a:txBody>
                    <a:bodyPr/>
                    <a:lstStyle/>
                    <a:p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RISULTATO </a:t>
                      </a:r>
                      <a:r>
                        <a:rPr lang="it-IT" sz="1300" b="1" dirty="0" err="1" smtClean="0"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 ESERCIZIO </a:t>
                      </a:r>
                      <a:r>
                        <a:rPr lang="it-IT" sz="1300" b="1" dirty="0" err="1" smtClean="0"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 COMPETENZA DELLA CAPOGRUPPO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53.124.096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1" dirty="0" smtClean="0">
                          <a:latin typeface="Arial" pitchFamily="34" charset="0"/>
                          <a:cs typeface="Arial" pitchFamily="34" charset="0"/>
                        </a:rPr>
                        <a:t>42.919.277</a:t>
                      </a:r>
                      <a:endParaRPr lang="it-IT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7" name="Immagine 1" descr="cid:image001.png@01D59616.F6FA8D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467544" y="764704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347864" y="3326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CONTO ECONOMICO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8" name="Immagine 1" descr="cid:image001.png@01D59616.F6FA8DC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5832648" cy="724942"/>
          </a:xfrm>
          <a:ln w="6350">
            <a:noFill/>
          </a:ln>
        </p:spPr>
        <p:txBody>
          <a:bodyPr>
            <a:noAutofit/>
          </a:bodyPr>
          <a:lstStyle/>
          <a:p>
            <a:pPr algn="ctr"/>
            <a:r>
              <a:rPr lang="it-IT" sz="1800" dirty="0" smtClean="0">
                <a:latin typeface="+mn-lt"/>
              </a:rPr>
              <a:t/>
            </a:r>
            <a:br>
              <a:rPr lang="it-IT" sz="1800" dirty="0" smtClean="0">
                <a:latin typeface="+mn-lt"/>
              </a:rPr>
            </a:br>
            <a:r>
              <a:rPr lang="it-IT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PROVENTI DELLA GESTIONE CARATTERISTICA</a:t>
            </a:r>
            <a:endParaRPr lang="it-IT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8" name="Immagine 1" descr="cid:image001.png@01D59616.F6FA8D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899590" y="1052736"/>
          <a:ext cx="7056785" cy="5066715"/>
        </p:xfrm>
        <a:graphic>
          <a:graphicData uri="http://schemas.openxmlformats.org/drawingml/2006/table">
            <a:tbl>
              <a:tblPr/>
              <a:tblGrid>
                <a:gridCol w="2024148"/>
                <a:gridCol w="1816186"/>
                <a:gridCol w="776385"/>
                <a:gridCol w="1580498"/>
                <a:gridCol w="859568"/>
              </a:tblGrid>
              <a:tr h="620256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PROVENTI DELLA GESTIONE CARATTERISTICA </a:t>
                      </a:r>
                    </a:p>
                  </a:txBody>
                  <a:tcPr marL="6330" marR="6330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IMPORTO (in migliaia di euro) 2019</a:t>
                      </a:r>
                    </a:p>
                  </a:txBody>
                  <a:tcPr marL="6330" marR="6330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% </a:t>
                      </a:r>
                    </a:p>
                  </a:txBody>
                  <a:tcPr marL="6330" marR="6330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IMPORTO (in migliaia di euro) 2018</a:t>
                      </a:r>
                    </a:p>
                  </a:txBody>
                  <a:tcPr marL="6330" marR="6330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F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% </a:t>
                      </a:r>
                    </a:p>
                  </a:txBody>
                  <a:tcPr marL="6330" marR="6330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FF3"/>
                    </a:solidFill>
                  </a:tcPr>
                </a:tc>
              </a:tr>
              <a:tr h="243391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Proventi da tributi </a:t>
                      </a:r>
                    </a:p>
                  </a:txBody>
                  <a:tcPr marL="6330" marR="6330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130.462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1,70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126.182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1,84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63229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Proventi da fondi perequativi </a:t>
                      </a:r>
                    </a:p>
                  </a:txBody>
                  <a:tcPr marL="6330" marR="6330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6.051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0,08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6.051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0,09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</a:tr>
              <a:tr h="698769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Proventi da trasferimenti e contributi </a:t>
                      </a:r>
                    </a:p>
                  </a:txBody>
                  <a:tcPr marL="6330" marR="6330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58.303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0,76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57.420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0,84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690918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Ricavi delle vendite e prestazioni e proventi da servizi pubblici </a:t>
                      </a:r>
                    </a:p>
                  </a:txBody>
                  <a:tcPr marL="6330" marR="6330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7.209.992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93,99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6.395.088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93,43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</a:tr>
              <a:tr h="926458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Variazioni nelle rimanenze di prodotti e dei lavori in corso su ordinazione </a:t>
                      </a:r>
                    </a:p>
                  </a:txBody>
                  <a:tcPr marL="6330" marR="6330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271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-269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690918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Incrementi di immobilizzazioni per lavori interni </a:t>
                      </a:r>
                    </a:p>
                  </a:txBody>
                  <a:tcPr marL="6330" marR="6330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5.568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0,07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10.878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0,16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</a:tr>
              <a:tr h="471081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Altri ricavi e proventi diversi </a:t>
                      </a:r>
                    </a:p>
                  </a:txBody>
                  <a:tcPr marL="6330" marR="6330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260.203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3,39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249.596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3,65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5541"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Totale proventi 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7.670.851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100,00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6.844.946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100,00</a:t>
                      </a:r>
                    </a:p>
                  </a:txBody>
                  <a:tcPr marL="6330" marR="75963" marT="63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5472608" cy="432048"/>
          </a:xfrm>
          <a:ln w="6350">
            <a:noFill/>
          </a:ln>
        </p:spPr>
        <p:txBody>
          <a:bodyPr>
            <a:normAutofit fontScale="90000"/>
          </a:bodyPr>
          <a:lstStyle/>
          <a:p>
            <a:r>
              <a:rPr lang="it-IT" sz="1800" dirty="0" smtClean="0">
                <a:latin typeface="+mn-lt"/>
              </a:rPr>
              <a:t/>
            </a:r>
            <a:br>
              <a:rPr lang="it-IT" sz="1800" dirty="0" smtClean="0">
                <a:latin typeface="+mn-lt"/>
              </a:rPr>
            </a:br>
            <a:r>
              <a:rPr lang="it-IT" sz="2200" dirty="0" smtClean="0">
                <a:solidFill>
                  <a:schemeClr val="tx1"/>
                </a:solidFill>
                <a:latin typeface="+mn-lt"/>
              </a:rPr>
              <a:t>COSTI DELLA GESTIONE CARATTERISTICA</a:t>
            </a:r>
            <a:endParaRPr lang="it-IT" sz="2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5292080" y="1556792"/>
          <a:ext cx="3600400" cy="298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tangolo 5"/>
          <p:cNvSpPr/>
          <p:nvPr/>
        </p:nvSpPr>
        <p:spPr>
          <a:xfrm>
            <a:off x="2915816" y="4941168"/>
            <a:ext cx="3096344" cy="954107"/>
          </a:xfrm>
          <a:prstGeom prst="rect">
            <a:avLst/>
          </a:prstGeom>
          <a:noFill/>
          <a:ln w="22225">
            <a:solidFill>
              <a:srgbClr val="0033CC">
                <a:alpha val="90000"/>
              </a:srgbClr>
            </a:solidFill>
            <a:prstDash val="lg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Risultato positivo della gestione caratteristica</a:t>
            </a:r>
          </a:p>
          <a:p>
            <a:pPr algn="ctr"/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649.736</a:t>
            </a:r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it-IT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9" name="Immagine 1" descr="cid:image001.png@01D59616.F6FA8DC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51520" y="1340768"/>
          <a:ext cx="5472608" cy="3223240"/>
        </p:xfrm>
        <a:graphic>
          <a:graphicData uri="http://schemas.openxmlformats.org/drawingml/2006/table">
            <a:tbl>
              <a:tblPr/>
              <a:tblGrid>
                <a:gridCol w="2108200"/>
                <a:gridCol w="1041400"/>
                <a:gridCol w="609600"/>
                <a:gridCol w="1016000"/>
                <a:gridCol w="697408"/>
              </a:tblGrid>
              <a:tr h="65530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COSTI DELLA GESTIONE CARATTERISTICA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IMPORTO (in migliaia di euro)  2019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% 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IMPORTO (in migliaia di euro) 2018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% 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Personale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814.287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11,60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779.954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12,39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Acquisto di beni di consumo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4.059.959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57,82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3.400.528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54,03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Prestazioni di servizi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1.280.069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18,23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1.111.485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17,66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Utilizzo beni di terzi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80.332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270.557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4,30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Trasferimenti e contributi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18.673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16.202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Oneri diversi di gestione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156.850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2,23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5.853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Ammortamenti, svalutazioni e accantonamenti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610.945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8,70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709.012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11,27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Totale costi </a:t>
                      </a:r>
                    </a:p>
                  </a:txBody>
                  <a:tcPr marL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7.021.115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100,00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6.293.591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100,00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A4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476672"/>
            <a:ext cx="78488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it-IT" b="1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lvl="0" algn="ctr"/>
            <a:endParaRPr lang="it-IT" b="1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lvl="0" algn="ctr"/>
            <a:endParaRPr lang="it-IT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it-IT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COS’E</a:t>
            </a:r>
            <a:r>
              <a:rPr lang="it-IT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’ IL BILANCIO CONSOLIDATO</a:t>
            </a:r>
          </a:p>
          <a:p>
            <a:pPr lvl="0"/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ts val="2400"/>
              </a:lnSpc>
            </a:pPr>
            <a:r>
              <a:rPr lang="it-IT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bilancio consolidato </a:t>
            </a:r>
            <a:r>
              <a:rPr lang="it-IT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rappresenta il bilancio di un gruppo, composto da più realtà con distinte personalità giuridiche ma che identificano un’unica entità economica a direzione unitaria. Permette quindi di rappresentare, in modo completo ed economicamente espressivo, il gruppo in termini di situazione patrimoniale, finanziaria e di risultato economico.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1026" name="Immagine 1" descr="cid:image001.png@01D59616.F6FA8DC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6849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3528392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000" b="1" dirty="0" smtClean="0">
                <a:latin typeface="+mn-lt"/>
              </a:rPr>
              <a:t>INDICI </a:t>
            </a:r>
            <a:r>
              <a:rPr lang="it-IT" sz="3000" b="1" dirty="0" err="1" smtClean="0">
                <a:latin typeface="+mn-lt"/>
              </a:rPr>
              <a:t>DI</a:t>
            </a:r>
            <a:r>
              <a:rPr lang="it-IT" sz="3000" b="1" dirty="0" smtClean="0">
                <a:latin typeface="+mn-lt"/>
              </a:rPr>
              <a:t> BILANCIO</a:t>
            </a:r>
            <a:endParaRPr lang="it-IT" sz="3000" b="1" dirty="0">
              <a:latin typeface="+mn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67544" y="1052736"/>
          <a:ext cx="8496944" cy="173215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2656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latin typeface="Arial"/>
                        </a:rPr>
                        <a:t>Incidenza spesa del personale</a:t>
                      </a:r>
                      <a:r>
                        <a:rPr lang="it-IT" sz="1100" b="0" i="0" u="none" strike="noStrike" dirty="0">
                          <a:latin typeface="Arial"/>
                        </a:rPr>
                        <a:t> = Rapporto tra la spesa complessiva per il personale e il totale dei costi di produzione in percentuale</a:t>
                      </a:r>
                    </a:p>
                  </a:txBody>
                  <a:tcPr marL="5528" marR="5528" marT="5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9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latin typeface="Arial"/>
                        </a:rPr>
                        <a:t>ROI (</a:t>
                      </a:r>
                      <a:r>
                        <a:rPr lang="it-IT" sz="1100" b="1" i="0" u="none" strike="noStrike" dirty="0" err="1">
                          <a:latin typeface="Arial"/>
                        </a:rPr>
                        <a:t>Return</a:t>
                      </a:r>
                      <a:r>
                        <a:rPr lang="it-IT" sz="1100" b="1" i="0" u="none" strike="noStrike" dirty="0">
                          <a:latin typeface="Arial"/>
                        </a:rPr>
                        <a:t> on </a:t>
                      </a:r>
                      <a:r>
                        <a:rPr lang="it-IT" sz="1100" b="1" i="0" u="none" strike="noStrike" dirty="0" err="1">
                          <a:latin typeface="Arial"/>
                        </a:rPr>
                        <a:t>Investment</a:t>
                      </a:r>
                      <a:r>
                        <a:rPr lang="it-IT" sz="1100" b="1" i="0" u="none" strike="noStrike" dirty="0">
                          <a:latin typeface="Arial"/>
                        </a:rPr>
                        <a:t>) </a:t>
                      </a:r>
                      <a:r>
                        <a:rPr lang="it-IT" sz="1100" b="0" i="0" u="none" strike="noStrike" dirty="0">
                          <a:latin typeface="Arial"/>
                        </a:rPr>
                        <a:t>= Rapporto tra risultato operativo e totale passivo in percentuale. Permette di capire la profittabilità </a:t>
                      </a:r>
                      <a:r>
                        <a:rPr lang="it-IT" sz="1100" b="0" i="0" u="none" strike="noStrike" dirty="0" smtClean="0">
                          <a:latin typeface="Arial"/>
                        </a:rPr>
                        <a:t>dell’azienda</a:t>
                      </a:r>
                      <a:r>
                        <a:rPr lang="it-IT" sz="1100" b="0" i="0" u="none" strike="noStrike" baseline="0" dirty="0" smtClean="0">
                          <a:latin typeface="Arial"/>
                        </a:rPr>
                        <a:t> e </a:t>
                      </a:r>
                      <a:r>
                        <a:rPr lang="it-IT" sz="1100" b="0" i="0" u="none" strike="noStrike" dirty="0" smtClean="0">
                          <a:latin typeface="Arial"/>
                        </a:rPr>
                        <a:t>di </a:t>
                      </a:r>
                      <a:r>
                        <a:rPr lang="it-IT" sz="1100" b="0" i="0" u="none" strike="noStrike" dirty="0">
                          <a:latin typeface="Arial"/>
                        </a:rPr>
                        <a:t>valutare l’efficienza di un investimento o di comparare l’efficienza di diversi investimenti tra loro.</a:t>
                      </a:r>
                    </a:p>
                  </a:txBody>
                  <a:tcPr marL="5528" marR="5528" marT="5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4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latin typeface="Arial"/>
                        </a:rPr>
                        <a:t>ROE (Return On Equity)</a:t>
                      </a:r>
                      <a:r>
                        <a:rPr lang="it-IT" sz="1100" b="0" i="0" u="none" strike="noStrike">
                          <a:latin typeface="Arial"/>
                        </a:rPr>
                        <a:t> = Rapporto tra utile di esercizio e patrimonio netto in percentuale. indica la redditività del capitale di un’azienda, offrendo una visione sintetica dei risultati economici conseguiti. Indica in percentuale quanto profitto è stato generato sulla base del denaro investito nel capitale</a:t>
                      </a:r>
                    </a:p>
                  </a:txBody>
                  <a:tcPr marL="5528" marR="5528" marT="5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04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latin typeface="Arial"/>
                        </a:rPr>
                        <a:t>Indice di indebitamento/Leverage</a:t>
                      </a:r>
                      <a:r>
                        <a:rPr lang="it-IT" sz="1100" b="0" i="0" u="none" strike="noStrike">
                          <a:latin typeface="Arial"/>
                        </a:rPr>
                        <a:t> = Rapporto totale degli impieghi e capitale proprio</a:t>
                      </a:r>
                    </a:p>
                  </a:txBody>
                  <a:tcPr marL="5528" marR="5528" marT="5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124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 dirty="0">
                        <a:latin typeface="Arial"/>
                      </a:endParaRPr>
                    </a:p>
                  </a:txBody>
                  <a:tcPr marL="5528" marR="5528" marT="5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39552" y="3140968"/>
          <a:ext cx="7632846" cy="195963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{74C1A8A3-306A-4EB7-A6B1-4F7E0EB9C5D6}</a:tableStyleId>
              </a:tblPr>
              <a:tblGrid>
                <a:gridCol w="965601"/>
                <a:gridCol w="965601"/>
                <a:gridCol w="735696"/>
                <a:gridCol w="735696"/>
                <a:gridCol w="735696"/>
                <a:gridCol w="735696"/>
                <a:gridCol w="1379430"/>
                <a:gridCol w="1379430"/>
              </a:tblGrid>
              <a:tr h="4918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Incidenza spesa del personale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ROI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ROE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Indice di indebitamento/</a:t>
                      </a:r>
                      <a:r>
                        <a:rPr lang="it-IT" sz="14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Leverage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4479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latin typeface="Arial"/>
                        </a:rPr>
                        <a:t>2019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latin typeface="Arial"/>
                        </a:rPr>
                        <a:t>2018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latin typeface="Arial"/>
                        </a:rPr>
                        <a:t>2019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latin typeface="Arial"/>
                        </a:rPr>
                        <a:t>2018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latin typeface="Arial"/>
                        </a:rPr>
                        <a:t>2019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latin typeface="Arial"/>
                        </a:rPr>
                        <a:t>2018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latin typeface="Arial"/>
                        </a:rPr>
                        <a:t>2019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latin typeface="Arial"/>
                        </a:rPr>
                        <a:t>2018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 smtClean="0">
                          <a:latin typeface="Arial"/>
                        </a:rPr>
                        <a:t>11,60</a:t>
                      </a:r>
                    </a:p>
                    <a:p>
                      <a:pPr algn="ctr"/>
                      <a:endParaRPr lang="it-IT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1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12,39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1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5,21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1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4,56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1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7,57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1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1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6,98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1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3,06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1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1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2,59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8" name="Immagine 1" descr="cid:image001.png@01D59616.F6FA8D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51520" y="1340768"/>
          <a:ext cx="3672408" cy="483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996280"/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>
                    <a:solidFill>
                      <a:srgbClr val="4B7F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latin typeface="Arial"/>
                        </a:rPr>
                        <a:t>Incidenza spesa del personale</a:t>
                      </a:r>
                    </a:p>
                  </a:txBody>
                  <a:tcPr marL="9525" marR="9525" marT="9525" marB="0" anchor="ctr">
                    <a:solidFill>
                      <a:srgbClr val="4B7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Comune di Brescia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latin typeface="Arial"/>
                        </a:rPr>
                        <a:t>7,80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latin typeface="Arial" pitchFamily="34" charset="0"/>
                          <a:cs typeface="Arial" pitchFamily="34" charset="0"/>
                        </a:rPr>
                        <a:t>Rapportato alla quota di possesso</a:t>
                      </a:r>
                      <a:endParaRPr lang="it-IT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A2A spa (gruppo)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latin typeface="Arial"/>
                        </a:rPr>
                        <a:t>85,98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9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21,49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Brescia Infrastrutture srl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latin typeface="Arial"/>
                        </a:rPr>
                        <a:t>0,14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9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0,14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Brescia Mobilità spa (gruppo)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latin typeface="Arial"/>
                        </a:rPr>
                        <a:t>4,14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9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4,13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Centrale del latte di Brescia spa 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latin typeface="Arial"/>
                        </a:rPr>
                        <a:t>0,77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9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0,40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Centro Sportivo San Filippo spa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latin typeface="Arial"/>
                        </a:rPr>
                        <a:t>0,07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9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0,07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Consorzio Brescia Mercati spa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latin typeface="Arial"/>
                        </a:rPr>
                        <a:t>0,04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9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3276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Fondazione Brescia Musei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latin typeface="Arial"/>
                        </a:rPr>
                        <a:t>0,15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9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0,14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Fondazione Brescia Solidale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latin typeface="Arial"/>
                        </a:rPr>
                        <a:t>0,69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9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0,69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2340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Fondazione </a:t>
                      </a:r>
                      <a:r>
                        <a:rPr lang="it-IT" sz="900" b="1" i="0" u="none" strike="noStrike" dirty="0" err="1">
                          <a:latin typeface="Arial"/>
                        </a:rPr>
                        <a:t>Eulo</a:t>
                      </a:r>
                      <a:endParaRPr lang="it-IT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9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Associazione Centro Teatrale Bresciano (CTB)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latin typeface="Arial"/>
                        </a:rPr>
                        <a:t>0,19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9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Agenzia del trasporto pubblico di Brescia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latin typeface="Arial"/>
                        </a:rPr>
                        <a:t>0,02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9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it-IT" sz="9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it-IT" sz="9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100</a:t>
                      </a:r>
                      <a:endParaRPr kumimoji="0" lang="it-IT" sz="9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79512" y="76470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Incidenza spesa del personale - Consolidato 2019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5508104" y="764704"/>
            <a:ext cx="1152128" cy="432048"/>
          </a:xfrm>
          <a:prstGeom prst="rightArrow">
            <a:avLst/>
          </a:prstGeom>
          <a:solidFill>
            <a:srgbClr val="4B7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876256" y="692696"/>
            <a:ext cx="1053494" cy="55399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000" b="1" cap="none" spc="100" dirty="0" smtClean="0">
                <a:ln w="18000">
                  <a:solidFill>
                    <a:srgbClr val="4B7FF3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11,60</a:t>
            </a:r>
            <a:endParaRPr lang="it-IT" sz="3000" b="1" cap="none" spc="100" dirty="0">
              <a:ln w="18000">
                <a:solidFill>
                  <a:srgbClr val="4B7FF3"/>
                </a:solidFill>
                <a:prstDash val="solid"/>
              </a:ln>
              <a:solidFill>
                <a:srgbClr val="0033CC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9" name="Grafico 8"/>
          <p:cNvGraphicFramePr/>
          <p:nvPr/>
        </p:nvGraphicFramePr>
        <p:xfrm>
          <a:off x="3995936" y="1700808"/>
          <a:ext cx="500404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11" name="Immagine 1" descr="cid:image001.png@01D59616.F6FA8DC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51520" y="1340768"/>
          <a:ext cx="3672408" cy="483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996280"/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Debiti da finanziamento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Comune di Brescia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/>
                        </a:rPr>
                        <a:t>3,53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latin typeface="Arial" pitchFamily="34" charset="0"/>
                          <a:cs typeface="Arial" pitchFamily="34" charset="0"/>
                        </a:rPr>
                        <a:t>Rapportato alla quota di possesso</a:t>
                      </a:r>
                      <a:endParaRPr lang="it-IT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A2A spa (gruppo)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/>
                        </a:rPr>
                        <a:t>92,75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/>
                        </a:rPr>
                        <a:t>23,19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Brescia Infrastrutture srl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/>
                        </a:rPr>
                        <a:t>3,44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/>
                        </a:rPr>
                        <a:t>3,44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Brescia Mobilità spa (gruppo)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Centrale del latte di Brescia spa 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/>
                        </a:rPr>
                        <a:t>0,25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/>
                        </a:rPr>
                        <a:t>0,13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Centro Sportivo San Filippo spa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Consorzio Brescia Mercati spa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3276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Fondazione Brescia Musei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Fondazione Brescia Solidale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latin typeface="Arial"/>
                        </a:rPr>
                        <a:t>0,02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0,02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2340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Fondazione </a:t>
                      </a:r>
                      <a:r>
                        <a:rPr lang="it-IT" sz="900" b="1" i="0" u="none" strike="noStrike" dirty="0" err="1">
                          <a:latin typeface="Arial"/>
                        </a:rPr>
                        <a:t>Eulo</a:t>
                      </a:r>
                      <a:endParaRPr lang="it-IT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Associazione Centro Teatrale Bresciano (CTB)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Arial"/>
                        </a:rPr>
                        <a:t>Agenzia del trasporto pubblico di Brescia</a:t>
                      </a: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it-IT" sz="900" b="0" i="0" u="none" strike="noStrike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it-IT" sz="9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100</a:t>
                      </a:r>
                      <a:endParaRPr kumimoji="0" lang="it-IT" sz="9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79512" y="6926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Incidenza debiti da finanziamento - Consolidato 2019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5868144" y="692696"/>
            <a:ext cx="1152128" cy="432048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9" name="Grafico 8"/>
          <p:cNvGraphicFramePr/>
          <p:nvPr/>
        </p:nvGraphicFramePr>
        <p:xfrm>
          <a:off x="3995936" y="1700808"/>
          <a:ext cx="50040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tangolo 6"/>
          <p:cNvSpPr/>
          <p:nvPr/>
        </p:nvSpPr>
        <p:spPr>
          <a:xfrm>
            <a:off x="7308304" y="620688"/>
            <a:ext cx="98937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000" b="1" cap="none" spc="0" dirty="0" smtClean="0">
                <a:ln w="10541" cmpd="sng">
                  <a:solidFill>
                    <a:srgbClr val="0033CC"/>
                  </a:solidFill>
                  <a:prstDash val="solid"/>
                </a:ln>
                <a:solidFill>
                  <a:srgbClr val="4B7FF3"/>
                </a:solidFill>
                <a:effectLst/>
              </a:rPr>
              <a:t>58,66</a:t>
            </a:r>
            <a:endParaRPr lang="it-IT" sz="3000" b="1" cap="none" spc="0" dirty="0">
              <a:ln w="10541" cmpd="sng">
                <a:solidFill>
                  <a:srgbClr val="0033CC"/>
                </a:solidFill>
                <a:prstDash val="solid"/>
              </a:ln>
              <a:solidFill>
                <a:srgbClr val="4B7FF3"/>
              </a:solidFill>
              <a:effectLst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11" name="Immagine 1" descr="cid:image001.png@01D59616.F6FA8DC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5112568" cy="652934"/>
          </a:xfrm>
        </p:spPr>
        <p:txBody>
          <a:bodyPr>
            <a:normAutofit/>
          </a:bodyPr>
          <a:lstStyle/>
          <a:p>
            <a:pPr algn="ctr"/>
            <a:r>
              <a:rPr lang="it-IT" sz="3000" b="1" dirty="0" smtClean="0">
                <a:latin typeface="+mn-lt"/>
              </a:rPr>
              <a:t>I RISULTATI </a:t>
            </a:r>
            <a:r>
              <a:rPr lang="it-IT" sz="3000" b="1" dirty="0" err="1" smtClean="0">
                <a:latin typeface="+mn-lt"/>
              </a:rPr>
              <a:t>DI</a:t>
            </a:r>
            <a:r>
              <a:rPr lang="it-IT" sz="3000" b="1" dirty="0" smtClean="0">
                <a:latin typeface="+mn-lt"/>
              </a:rPr>
              <a:t> ESERCIZIO </a:t>
            </a:r>
            <a:endParaRPr lang="it-IT" sz="3000" b="1" dirty="0">
              <a:latin typeface="+mn-lt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8" name="Immagine 1" descr="cid:image001.png@01D59616.F6FA8DC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042988" y="1700213"/>
          <a:ext cx="7259637" cy="4021137"/>
        </p:xfrm>
        <a:graphic>
          <a:graphicData uri="http://schemas.openxmlformats.org/presentationml/2006/ole">
            <p:oleObj spid="_x0000_s39937" name="Foglio di lavoro" r:id="rId4" imgW="5857923" imgH="3381275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378408"/>
            <a:ext cx="820891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RIFERIMENTI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NORMATIVI</a:t>
            </a:r>
          </a:p>
          <a:p>
            <a:endParaRPr lang="it-IT" b="1" dirty="0" smtClean="0">
              <a:latin typeface="Arial" pitchFamily="34" charset="0"/>
              <a:cs typeface="Arial" pitchFamily="34" charset="0"/>
            </a:endParaRPr>
          </a:p>
          <a:p>
            <a:endParaRPr lang="it-IT" b="1" dirty="0">
              <a:latin typeface="Arial" pitchFamily="34" charset="0"/>
              <a:cs typeface="Arial" pitchFamily="34" charset="0"/>
            </a:endParaRPr>
          </a:p>
          <a:p>
            <a:endParaRPr lang="it-IT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Il bilancio consolidato è regolato dalle seguenti norme:</a:t>
            </a: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t-IT" dirty="0">
                <a:latin typeface="Arial" pitchFamily="34" charset="0"/>
                <a:cs typeface="Arial" pitchFamily="34" charset="0"/>
              </a:rPr>
              <a:t>art. 11-bis del D.lgs. 118/2011</a:t>
            </a:r>
          </a:p>
          <a:p>
            <a:pPr marL="285750" indent="-285750" algn="just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>
                <a:latin typeface="Arial" pitchFamily="34" charset="0"/>
                <a:cs typeface="Arial" pitchFamily="34" charset="0"/>
              </a:rPr>
              <a:t>allegato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4/4 del D.lgs</a:t>
            </a:r>
            <a:r>
              <a:rPr lang="it-IT" dirty="0">
                <a:latin typeface="Arial" pitchFamily="34" charset="0"/>
                <a:cs typeface="Arial" pitchFamily="34" charset="0"/>
              </a:rPr>
              <a:t>. n.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118/2011 (Principio contabile del bilancio consolidato)</a:t>
            </a:r>
            <a:endParaRPr lang="it-IT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>
                <a:latin typeface="Arial" pitchFamily="34" charset="0"/>
                <a:cs typeface="Arial" pitchFamily="34" charset="0"/>
              </a:rPr>
              <a:t>allegato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4/11 </a:t>
            </a:r>
            <a:r>
              <a:rPr lang="it-IT" dirty="0">
                <a:latin typeface="Arial" pitchFamily="34" charset="0"/>
                <a:cs typeface="Arial" pitchFamily="34" charset="0"/>
              </a:rPr>
              <a:t>del D.lgs. n. 118/2011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(Schema del bilancio consolidato)</a:t>
            </a:r>
          </a:p>
          <a:p>
            <a:pPr marL="285750" indent="-285750" algn="just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Art. 233-bis del D.lgs</a:t>
            </a:r>
            <a:r>
              <a:rPr lang="it-IT" dirty="0">
                <a:latin typeface="Arial" pitchFamily="34" charset="0"/>
                <a:cs typeface="Arial" pitchFamily="34" charset="0"/>
              </a:rPr>
              <a:t>. n.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267/2000 </a:t>
            </a:r>
          </a:p>
          <a:p>
            <a:pPr>
              <a:lnSpc>
                <a:spcPts val="2400"/>
              </a:lnSpc>
            </a:pPr>
            <a:endParaRPr lang="it-IT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5" name="Immagine 1" descr="cid:image001.png@01D59616.F6FA8D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738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9552" y="764704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FINALITÀ: FUNZIONE CONOSCITIVA</a:t>
            </a:r>
          </a:p>
          <a:p>
            <a:endParaRPr lang="it-IT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>
                <a:latin typeface="Arial" pitchFamily="34" charset="0"/>
                <a:cs typeface="Arial" pitchFamily="34" charset="0"/>
              </a:rPr>
              <a:t>Il bilancio consolidato ha funzione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conoscitiva, </a:t>
            </a:r>
            <a:r>
              <a:rPr lang="it-IT" dirty="0">
                <a:latin typeface="Arial" pitchFamily="34" charset="0"/>
                <a:cs typeface="Arial" pitchFamily="34" charset="0"/>
              </a:rPr>
              <a:t>in quanto ha l’obiettivo di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rappresentare:</a:t>
            </a:r>
          </a:p>
          <a:p>
            <a:pPr algn="just"/>
            <a:endParaRPr lang="it-IT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it-IT" dirty="0">
                <a:latin typeface="Arial" pitchFamily="34" charset="0"/>
                <a:cs typeface="Arial" pitchFamily="34" charset="0"/>
              </a:rPr>
              <a:t>l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it-IT" dirty="0">
                <a:latin typeface="Arial" pitchFamily="34" charset="0"/>
                <a:cs typeface="Arial" pitchFamily="34" charset="0"/>
              </a:rPr>
              <a:t>situazione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finanziaria e patrimoniale </a:t>
            </a:r>
            <a:r>
              <a:rPr lang="it-IT" dirty="0">
                <a:latin typeface="Arial" pitchFamily="34" charset="0"/>
                <a:cs typeface="Arial" pitchFamily="34" charset="0"/>
              </a:rPr>
              <a:t>e il risultato economico della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complessiva</a:t>
            </a:r>
            <a:r>
              <a:rPr lang="it-IT" dirty="0">
                <a:latin typeface="Arial" pitchFamily="34" charset="0"/>
                <a:cs typeface="Arial" pitchFamily="34" charset="0"/>
              </a:rPr>
              <a:t> attività svolta da un ente attraverso le proprie articolazioni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organizzative;</a:t>
            </a:r>
          </a:p>
          <a:p>
            <a:pPr algn="just"/>
            <a:endParaRPr lang="it-IT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it-IT" dirty="0">
                <a:latin typeface="Arial" pitchFamily="34" charset="0"/>
                <a:cs typeface="Arial" pitchFamily="34" charset="0"/>
              </a:rPr>
              <a:t>l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natura e le dimensioni dell’attività svolta </a:t>
            </a:r>
            <a:r>
              <a:rPr lang="it-IT" dirty="0">
                <a:latin typeface="Arial" pitchFamily="34" charset="0"/>
                <a:cs typeface="Arial" pitchFamily="34" charset="0"/>
              </a:rPr>
              <a:t>dalla pluralità degli enti tra loro collegati classificata secondo criteri economico-finanziari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it-IT" b="1" dirty="0">
                <a:latin typeface="Arial" pitchFamily="34" charset="0"/>
                <a:cs typeface="Arial" pitchFamily="34" charset="0"/>
              </a:rPr>
              <a:t>a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spetti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specifici quali i limiti alla spesa del personale</a:t>
            </a:r>
            <a:r>
              <a:rPr lang="it-IT" dirty="0">
                <a:latin typeface="Arial" pitchFamily="34" charset="0"/>
                <a:cs typeface="Arial" pitchFamily="34" charset="0"/>
              </a:rPr>
              <a:t>, le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perdite ripianate dall’ente </a:t>
            </a:r>
            <a:r>
              <a:rPr lang="it-IT" dirty="0">
                <a:latin typeface="Arial" pitchFamily="34" charset="0"/>
                <a:cs typeface="Arial" pitchFamily="34" charset="0"/>
              </a:rPr>
              <a:t>attraverso operazioni finanziarie, l’uso di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strumenti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derivati, i compensi degli organi amministrativi e di controllo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 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pPr algn="just"/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6" name="Immagine 1" descr="cid:image001.png@01D59616.F6FA8DC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086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20688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FINALITÀ :</a:t>
            </a:r>
          </a:p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PROGRAMMARE, GESTIRE E CONTROLLARE IL GRUPPO</a:t>
            </a:r>
          </a:p>
          <a:p>
            <a:pPr algn="ctr"/>
            <a:endParaRPr lang="it-IT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it-IT" b="1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In particolare, il bilancio consolidato:</a:t>
            </a: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fornisce una rappresentazione, anche di natura contabile,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delle scelte di indirizzo, pianificazione e controllo; </a:t>
            </a:r>
          </a:p>
          <a:p>
            <a:pPr algn="just"/>
            <a:endParaRPr lang="it-IT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È un utile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strumento di programmazione, gestione e controllo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di enti 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società da parte della capogruppo;</a:t>
            </a:r>
          </a:p>
          <a:p>
            <a:pPr algn="just"/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fornisce una visione completa della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consistenza patrimoniale, economica e  finanziaria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del gruppo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5" name="Immagine 1" descr="cid:image001.png@01D59616.F6FA8D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360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="" xmlns:p14="http://schemas.microsoft.com/office/powerpoint/2010/main" val="2155084774"/>
              </p:ext>
            </p:extLst>
          </p:nvPr>
        </p:nvGraphicFramePr>
        <p:xfrm>
          <a:off x="395536" y="764704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5" name="Immagine 1" descr="cid:image001.png@01D59616.F6FA8DC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432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="" xmlns:p14="http://schemas.microsoft.com/office/powerpoint/2010/main" val="2155084774"/>
              </p:ext>
            </p:extLst>
          </p:nvPr>
        </p:nvGraphicFramePr>
        <p:xfrm>
          <a:off x="395536" y="764704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5" name="Immagine 1" descr="cid:image001.png@01D59616.F6FA8DC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432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662210"/>
            <a:ext cx="8496944" cy="56323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it-IT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COME SI INDIVIDUA IL GRUPPO OGGETTO </a:t>
            </a:r>
            <a:r>
              <a:rPr lang="it-IT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CONSOLIDAMENTO</a:t>
            </a:r>
            <a:endParaRPr lang="it-IT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it-IT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Norme e definizioni contenute nel principio contabile 4/</a:t>
            </a:r>
            <a:r>
              <a:rPr lang="it-IT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it-IT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D. </a:t>
            </a:r>
            <a:r>
              <a:rPr lang="it-IT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lgs</a:t>
            </a:r>
            <a:r>
              <a:rPr lang="it-IT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118/2011</a:t>
            </a:r>
            <a:endParaRPr lang="it-IT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it-IT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Qualsiasi </a:t>
            </a:r>
            <a:r>
              <a:rPr lang="it-IT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ente strumentale, azienda, società controllata e partecipata, </a:t>
            </a:r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indipendentemente dalla sua forma giuridica pubblica o privata appartengono al gruppo Amministrazione Pubblica “Comune di Brescia”</a:t>
            </a:r>
          </a:p>
          <a:p>
            <a:pPr lvl="0"/>
            <a:endParaRPr lang="it-IT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Tx/>
              <a:buChar char="-"/>
            </a:pPr>
            <a:r>
              <a:rPr lang="it-IT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Criterio di Irrilevanza</a:t>
            </a:r>
          </a:p>
          <a:p>
            <a:pPr lvl="0"/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Possono </a:t>
            </a:r>
            <a:r>
              <a:rPr lang="it-IT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 essere consolidati i bilanci che presentino un’incidenza inferiore al 3% per ciascuno dei seguenti parametri:</a:t>
            </a:r>
          </a:p>
          <a:p>
            <a:pPr marL="285750" lvl="0" indent="-285750">
              <a:buFontTx/>
              <a:buChar char="-"/>
            </a:pPr>
            <a:r>
              <a:rPr lang="it-IT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totale dell’attivo</a:t>
            </a:r>
          </a:p>
          <a:p>
            <a:pPr marL="285750" lvl="0" indent="-285750">
              <a:buFontTx/>
              <a:buChar char="-"/>
            </a:pPr>
            <a:r>
              <a:rPr lang="it-IT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patrimonio netto</a:t>
            </a:r>
          </a:p>
          <a:p>
            <a:pPr marL="285750" lvl="0" indent="-285750">
              <a:buFontTx/>
              <a:buChar char="-"/>
            </a:pPr>
            <a:r>
              <a:rPr lang="it-IT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totale dei ricavi caratteristici</a:t>
            </a:r>
          </a:p>
          <a:p>
            <a:pPr lvl="0"/>
            <a:r>
              <a:rPr lang="it-IT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Nel caso la somma dei soggetti esclusi superi il 10% dei precedenti parametri, si includeranno ulteriori soggetti fino al rispetto di questo secondo parametro.</a:t>
            </a:r>
          </a:p>
          <a:p>
            <a:pPr lvl="0"/>
            <a:endParaRPr lang="it-IT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Sono considerati </a:t>
            </a:r>
            <a:r>
              <a:rPr lang="it-IT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rilevanti</a:t>
            </a:r>
            <a:r>
              <a:rPr lang="it-IT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gli enti e le società </a:t>
            </a:r>
            <a:r>
              <a:rPr lang="it-IT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totalmente partecipati</a:t>
            </a:r>
            <a:r>
              <a:rPr lang="it-IT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dalla capogruppo, le società in house e gli enti partecipati </a:t>
            </a:r>
            <a:r>
              <a:rPr lang="it-IT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titolari di affidamento diretto</a:t>
            </a:r>
            <a:r>
              <a:rPr lang="it-IT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da parte dei componenti del gruppo, a prescindere dalla quota di partecipazione.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5" name="Immagine 1" descr="cid:image001.png@01D59616.F6FA8D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10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219998"/>
            <a:ext cx="7920880" cy="47705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it-IT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Entità 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Consolidate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nel 2019</a:t>
            </a:r>
            <a:endParaRPr lang="it-IT" sz="2400" b="1" dirty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  <a:p>
            <a:endParaRPr lang="it-IT" dirty="0" smtClean="0"/>
          </a:p>
          <a:p>
            <a:pPr marL="285750" lvl="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it-IT" u="sng" dirty="0">
                <a:latin typeface="Arial" pitchFamily="34" charset="0"/>
                <a:cs typeface="Arial" pitchFamily="34" charset="0"/>
              </a:rPr>
              <a:t>Gruppo A2A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>
                <a:latin typeface="Arial" pitchFamily="34" charset="0"/>
                <a:cs typeface="Arial" pitchFamily="34" charset="0"/>
              </a:rPr>
              <a:t>Brescia Infrastrutture S.r.l.</a:t>
            </a:r>
          </a:p>
          <a:p>
            <a:pPr marL="285750" lvl="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it-IT" u="sng" dirty="0">
                <a:latin typeface="Arial" pitchFamily="34" charset="0"/>
                <a:cs typeface="Arial" pitchFamily="34" charset="0"/>
              </a:rPr>
              <a:t>Gruppo Brescia Mobilità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>
                <a:latin typeface="Arial" pitchFamily="34" charset="0"/>
                <a:cs typeface="Arial" pitchFamily="34" charset="0"/>
              </a:rPr>
              <a:t>Centrale del Latte di Brescia S.p.A.</a:t>
            </a:r>
          </a:p>
          <a:p>
            <a:pPr marL="285750" lvl="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>
                <a:latin typeface="Arial" pitchFamily="34" charset="0"/>
                <a:cs typeface="Arial" pitchFamily="34" charset="0"/>
              </a:rPr>
              <a:t>Centro Sportivo San Filippo S.p.A.</a:t>
            </a:r>
          </a:p>
          <a:p>
            <a:pPr marL="28575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>
                <a:latin typeface="Arial" pitchFamily="34" charset="0"/>
                <a:cs typeface="Arial" pitchFamily="34" charset="0"/>
              </a:rPr>
              <a:t>Consorzio Brescia Mercati S.p.A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>
                <a:latin typeface="Arial" pitchFamily="34" charset="0"/>
                <a:cs typeface="Arial" pitchFamily="34" charset="0"/>
              </a:rPr>
              <a:t>Fondazione Brescia Musei</a:t>
            </a:r>
          </a:p>
          <a:p>
            <a:pPr marL="285750" lvl="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>
                <a:latin typeface="Arial" pitchFamily="34" charset="0"/>
                <a:cs typeface="Arial" pitchFamily="34" charset="0"/>
              </a:rPr>
              <a:t>Fondazione Brescia Solidale</a:t>
            </a:r>
          </a:p>
          <a:p>
            <a:pPr marL="285750" lvl="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>
                <a:latin typeface="Arial" pitchFamily="34" charset="0"/>
                <a:cs typeface="Arial" pitchFamily="34" charset="0"/>
              </a:rPr>
              <a:t>Fondazione E.U.L.O.</a:t>
            </a:r>
          </a:p>
          <a:p>
            <a:pPr marL="28575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>
                <a:latin typeface="Arial" pitchFamily="34" charset="0"/>
                <a:cs typeface="Arial" pitchFamily="34" charset="0"/>
              </a:rPr>
              <a:t>Associazione Centro Teatrale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Bresciano</a:t>
            </a:r>
          </a:p>
          <a:p>
            <a:pPr marL="285750" indent="-285750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>
                <a:latin typeface="Arial" pitchFamily="34" charset="0"/>
                <a:cs typeface="Arial" pitchFamily="34" charset="0"/>
              </a:rPr>
              <a:t>Agenzia per il Trasporto Pubblico Locale del bacino di Brescia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solidFill>
            <a:srgbClr val="4B7FF3"/>
          </a:solidFill>
        </p:spPr>
        <p:txBody>
          <a:bodyPr/>
          <a:lstStyle/>
          <a:p>
            <a:fld id="{12FF3C00-2139-47DD-A1D0-61EB0C91F848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6064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BILANCIO CONSOLIDATO 2019</a:t>
            </a:r>
            <a:endParaRPr lang="it-IT" sz="1100" dirty="0"/>
          </a:p>
        </p:txBody>
      </p:sp>
      <p:pic>
        <p:nvPicPr>
          <p:cNvPr id="5" name="Immagine 1" descr="cid:image001.png@01D59616.F6FA8D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879" y="116632"/>
            <a:ext cx="5739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66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C9355BE5E75448BB10703265B6EC4E" ma:contentTypeVersion="3" ma:contentTypeDescription="Creare un nuovo documento." ma:contentTypeScope="" ma:versionID="8eebc3b88387ec1fce204f122145298d">
  <xsd:schema xmlns:xsd="http://www.w3.org/2001/XMLSchema" xmlns:xs="http://www.w3.org/2001/XMLSchema" xmlns:p="http://schemas.microsoft.com/office/2006/metadata/properties" xmlns:ns1="http://schemas.microsoft.com/sharepoint/v3" xmlns:ns3="35b96fcf-59d8-438c-a4eb-2c1b88d1ea6b" targetNamespace="http://schemas.microsoft.com/office/2006/metadata/properties" ma:root="true" ma:fieldsID="e1e49c99f7d5ac2d33346d2ff13c5fbc" ns1:_="" ns3:_="">
    <xsd:import namespace="http://schemas.microsoft.com/sharepoint/v3"/>
    <xsd:import namespace="35b96fcf-59d8-438c-a4eb-2c1b88d1ea6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Data inizio pianificazione è una colonna del sito creata dalla funzionalità Pianificazione e usata per specificare la data e l'ora in cui la pagina apparirà per la prima volta ai visitatori del sito.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Data fine pianificazione è una colonna del sito creata dalla funzionalità Pubblicazione e usata per specificare la data e l'ora in cui la pagina non apparirà più ai visitatori del sit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96fcf-59d8-438c-a4eb-2c1b88d1ea6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69527F4-8FDF-45F3-9A3A-13441DA4297A}"/>
</file>

<file path=customXml/itemProps2.xml><?xml version="1.0" encoding="utf-8"?>
<ds:datastoreItem xmlns:ds="http://schemas.openxmlformats.org/officeDocument/2006/customXml" ds:itemID="{1D7545B6-8306-43D3-B14C-D0ABBF980D3F}"/>
</file>

<file path=customXml/itemProps3.xml><?xml version="1.0" encoding="utf-8"?>
<ds:datastoreItem xmlns:ds="http://schemas.openxmlformats.org/officeDocument/2006/customXml" ds:itemID="{7B840A10-3CD4-4EE6-8C5E-87498A709129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1328</TotalTime>
  <Words>1613</Words>
  <Application>Microsoft Office PowerPoint</Application>
  <PresentationFormat>Presentazione su schermo (4:3)</PresentationFormat>
  <Paragraphs>485</Paragraphs>
  <Slides>23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Universo</vt:lpstr>
      <vt:lpstr>Foglio di lavoro di Microsoft Office Excel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COSA E’ CAMBIATO RISPETTO ESERCIZIO 2018</vt:lpstr>
      <vt:lpstr>                     CRITERI DI VALUTAZIONE </vt:lpstr>
      <vt:lpstr>STATO PATRIMONIALE ATTIVO</vt:lpstr>
      <vt:lpstr>Diapositiva 13</vt:lpstr>
      <vt:lpstr>STATO PATRIMONIALE paSSIVO</vt:lpstr>
      <vt:lpstr>Diapositiva 15</vt:lpstr>
      <vt:lpstr>CONTO ECONOMICO</vt:lpstr>
      <vt:lpstr>Diapositiva 17</vt:lpstr>
      <vt:lpstr> PROVENTI DELLA GESTIONE CARATTERISTICA</vt:lpstr>
      <vt:lpstr> COSTI DELLA GESTIONE CARATTERISTICA</vt:lpstr>
      <vt:lpstr>INDICI DI BILANCIO</vt:lpstr>
      <vt:lpstr>Diapositiva 21</vt:lpstr>
      <vt:lpstr>Diapositiva 22</vt:lpstr>
      <vt:lpstr>I RISULTATI DI ESERCIZIO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sintesi consolidato 2019</dc:title>
  <dc:creator>rquatrale</dc:creator>
  <cp:lastModifiedBy>rquatrale</cp:lastModifiedBy>
  <cp:revision>160</cp:revision>
  <dcterms:created xsi:type="dcterms:W3CDTF">2019-09-20T07:03:51Z</dcterms:created>
  <dcterms:modified xsi:type="dcterms:W3CDTF">2020-10-16T10:00:05Z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0x010100AEC9355BE5E75448BB10703265B6EC4E</vt:lpwstr>
  </property>
</Properties>
</file>